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handoutMasterIdLst>
    <p:handoutMasterId r:id="rId30"/>
  </p:handoutMasterIdLst>
  <p:sldIdLst>
    <p:sldId id="294" r:id="rId2"/>
    <p:sldId id="313" r:id="rId3"/>
    <p:sldId id="259" r:id="rId4"/>
    <p:sldId id="266" r:id="rId5"/>
    <p:sldId id="301" r:id="rId6"/>
    <p:sldId id="302" r:id="rId7"/>
    <p:sldId id="297" r:id="rId8"/>
    <p:sldId id="300" r:id="rId9"/>
    <p:sldId id="298" r:id="rId10"/>
    <p:sldId id="299" r:id="rId11"/>
    <p:sldId id="289" r:id="rId12"/>
    <p:sldId id="303" r:id="rId13"/>
    <p:sldId id="307" r:id="rId14"/>
    <p:sldId id="308" r:id="rId15"/>
    <p:sldId id="314" r:id="rId16"/>
    <p:sldId id="274" r:id="rId17"/>
    <p:sldId id="306" r:id="rId18"/>
    <p:sldId id="304" r:id="rId19"/>
    <p:sldId id="305" r:id="rId20"/>
    <p:sldId id="311" r:id="rId21"/>
    <p:sldId id="277" r:id="rId22"/>
    <p:sldId id="278" r:id="rId23"/>
    <p:sldId id="280" r:id="rId24"/>
    <p:sldId id="284" r:id="rId25"/>
    <p:sldId id="285" r:id="rId26"/>
    <p:sldId id="292" r:id="rId27"/>
    <p:sldId id="293" r:id="rId28"/>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E9E9"/>
    <a:srgbClr val="FF00FF"/>
    <a:srgbClr val="953735"/>
    <a:srgbClr val="FFAC4C"/>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21380" autoAdjust="0"/>
    <p:restoredTop sz="79116" autoAdjust="0"/>
  </p:normalViewPr>
  <p:slideViewPr>
    <p:cSldViewPr snapToGrid="0" snapToObjects="1">
      <p:cViewPr>
        <p:scale>
          <a:sx n="116" d="100"/>
          <a:sy n="116" d="100"/>
        </p:scale>
        <p:origin x="384" y="-136"/>
      </p:cViewPr>
      <p:guideLst>
        <p:guide orient="horz" pos="1620"/>
        <p:guide pos="2880"/>
      </p:guideLst>
    </p:cSldViewPr>
  </p:slideViewPr>
  <p:notesTextViewPr>
    <p:cViewPr>
      <p:scale>
        <a:sx n="100" d="100"/>
        <a:sy n="100" d="100"/>
      </p:scale>
      <p:origin x="0" y="0"/>
    </p:cViewPr>
  </p:notesTextViewPr>
  <p:sorterViewPr>
    <p:cViewPr>
      <p:scale>
        <a:sx n="160" d="100"/>
        <a:sy n="160" d="100"/>
      </p:scale>
      <p:origin x="0" y="0"/>
    </p:cViewPr>
  </p:sorterViewPr>
  <p:notesViewPr>
    <p:cSldViewPr snapToGrid="0" snapToObjects="1">
      <p:cViewPr varScale="1">
        <p:scale>
          <a:sx n="80" d="100"/>
          <a:sy n="80" d="100"/>
        </p:scale>
        <p:origin x="-1974"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handoutMaster" Target="handoutMasters/handout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Macintosh%20HD:Users:alfonso:Documents:Transfer:AAA%20-%20Abstracts%20and%20meetings:2015:EAHAD:UKHCDO.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sz="2800"/>
            </a:pPr>
            <a:r>
              <a:rPr lang="en-US" sz="2800" dirty="0">
                <a:solidFill>
                  <a:schemeClr val="accent2">
                    <a:lumMod val="75000"/>
                  </a:schemeClr>
                </a:solidFill>
              </a:rPr>
              <a:t>UKHCDO cohort: Time and RODIN effect</a:t>
            </a:r>
          </a:p>
        </c:rich>
      </c:tx>
      <c:layout>
        <c:manualLayout>
          <c:xMode val="edge"/>
          <c:yMode val="edge"/>
          <c:x val="0.155974901378285"/>
          <c:y val="0.000227814035785469"/>
        </c:manualLayout>
      </c:layout>
      <c:overlay val="0"/>
    </c:title>
    <c:autoTitleDeleted val="0"/>
    <c:plotArea>
      <c:layout/>
      <c:lineChart>
        <c:grouping val="standard"/>
        <c:varyColors val="0"/>
        <c:ser>
          <c:idx val="0"/>
          <c:order val="0"/>
          <c:tx>
            <c:strRef>
              <c:f>Sheet1!$E$22</c:f>
              <c:strCache>
                <c:ptCount val="1"/>
                <c:pt idx="0">
                  <c:v>Advate nR</c:v>
                </c:pt>
              </c:strCache>
            </c:strRef>
          </c:tx>
          <c:spPr>
            <a:ln>
              <a:solidFill>
                <a:srgbClr val="3366FF"/>
              </a:solidFill>
              <a:prstDash val="solid"/>
            </a:ln>
          </c:spPr>
          <c:dLbls>
            <c:dLbl>
              <c:idx val="0"/>
              <c:layout>
                <c:manualLayout>
                  <c:x val="-0.0180691864882323"/>
                  <c:y val="0.033430273948771"/>
                </c:manualLayout>
              </c:layout>
              <c:showLegendKey val="0"/>
              <c:showVal val="1"/>
              <c:showCatName val="0"/>
              <c:showSerName val="0"/>
              <c:showPercent val="0"/>
              <c:showBubbleSize val="0"/>
            </c:dLbl>
            <c:dLbl>
              <c:idx val="1"/>
              <c:layout>
                <c:manualLayout>
                  <c:x val="-0.00451729662205807"/>
                  <c:y val="-0.0364693897622957"/>
                </c:manualLayout>
              </c:layout>
              <c:showLegendKey val="0"/>
              <c:showVal val="1"/>
              <c:showCatName val="0"/>
              <c:showSerName val="0"/>
              <c:showPercent val="0"/>
              <c:showBubbleSize val="0"/>
            </c:dLbl>
            <c:txPr>
              <a:bodyPr/>
              <a:lstStyle/>
              <a:p>
                <a:pPr>
                  <a:defRPr sz="2000">
                    <a:solidFill>
                      <a:srgbClr val="3366FF"/>
                    </a:solidFill>
                  </a:defRPr>
                </a:pPr>
                <a:endParaRPr lang="en-US"/>
              </a:p>
            </c:txPr>
            <c:showLegendKey val="0"/>
            <c:showVal val="1"/>
            <c:showCatName val="0"/>
            <c:showSerName val="0"/>
            <c:showPercent val="0"/>
            <c:showBubbleSize val="0"/>
            <c:showLeaderLines val="0"/>
          </c:dLbls>
          <c:cat>
            <c:strRef>
              <c:f>Sheet1!$D$23:$D$25</c:f>
              <c:strCache>
                <c:ptCount val="3"/>
                <c:pt idx="0">
                  <c:v>Y 2000-2004</c:v>
                </c:pt>
                <c:pt idx="1">
                  <c:v>Y 2005-2008</c:v>
                </c:pt>
                <c:pt idx="2">
                  <c:v>Y 2009-2013</c:v>
                </c:pt>
              </c:strCache>
            </c:strRef>
          </c:cat>
          <c:val>
            <c:numRef>
              <c:f>Sheet1!$E$23:$E$25</c:f>
              <c:numCache>
                <c:formatCode>0.0</c:formatCode>
                <c:ptCount val="3"/>
                <c:pt idx="0">
                  <c:v>14.28571428571428</c:v>
                </c:pt>
                <c:pt idx="1">
                  <c:v>22.98850574712644</c:v>
                </c:pt>
                <c:pt idx="2">
                  <c:v>26.66666666666667</c:v>
                </c:pt>
              </c:numCache>
            </c:numRef>
          </c:val>
          <c:smooth val="0"/>
        </c:ser>
        <c:ser>
          <c:idx val="1"/>
          <c:order val="1"/>
          <c:tx>
            <c:strRef>
              <c:f>Sheet1!$F$22</c:f>
              <c:strCache>
                <c:ptCount val="1"/>
                <c:pt idx="0">
                  <c:v>Kogenate nR</c:v>
                </c:pt>
              </c:strCache>
            </c:strRef>
          </c:tx>
          <c:spPr>
            <a:ln>
              <a:solidFill>
                <a:srgbClr val="FF0000"/>
              </a:solidFill>
              <a:prstDash val="solid"/>
            </a:ln>
          </c:spPr>
          <c:dLbls>
            <c:dLbl>
              <c:idx val="0"/>
              <c:layout>
                <c:manualLayout>
                  <c:x val="-0.0813113391970452"/>
                  <c:y val="0.00911734744057392"/>
                </c:manualLayout>
              </c:layout>
              <c:showLegendKey val="0"/>
              <c:showVal val="1"/>
              <c:showCatName val="0"/>
              <c:showSerName val="0"/>
              <c:showPercent val="0"/>
              <c:showBubbleSize val="0"/>
            </c:dLbl>
            <c:dLbl>
              <c:idx val="1"/>
              <c:layout>
                <c:manualLayout>
                  <c:x val="-0.0120461243254882"/>
                  <c:y val="-0.0303911581352463"/>
                </c:manualLayout>
              </c:layout>
              <c:showLegendKey val="0"/>
              <c:showVal val="1"/>
              <c:showCatName val="0"/>
              <c:showSerName val="0"/>
              <c:showPercent val="0"/>
              <c:showBubbleSize val="0"/>
            </c:dLbl>
            <c:dLbl>
              <c:idx val="2"/>
              <c:layout>
                <c:manualLayout>
                  <c:x val="0.00150576554068613"/>
                  <c:y val="0.033430273948771"/>
                </c:manualLayout>
              </c:layout>
              <c:showLegendKey val="0"/>
              <c:showVal val="1"/>
              <c:showCatName val="0"/>
              <c:showSerName val="0"/>
              <c:showPercent val="0"/>
              <c:showBubbleSize val="0"/>
            </c:dLbl>
            <c:txPr>
              <a:bodyPr/>
              <a:lstStyle/>
              <a:p>
                <a:pPr>
                  <a:defRPr sz="2000">
                    <a:solidFill>
                      <a:srgbClr val="FF0000"/>
                    </a:solidFill>
                  </a:defRPr>
                </a:pPr>
                <a:endParaRPr lang="en-US"/>
              </a:p>
            </c:txPr>
            <c:showLegendKey val="0"/>
            <c:showVal val="1"/>
            <c:showCatName val="0"/>
            <c:showSerName val="0"/>
            <c:showPercent val="0"/>
            <c:showBubbleSize val="0"/>
            <c:showLeaderLines val="0"/>
          </c:dLbls>
          <c:cat>
            <c:strRef>
              <c:f>Sheet1!$D$23:$D$25</c:f>
              <c:strCache>
                <c:ptCount val="3"/>
                <c:pt idx="0">
                  <c:v>Y 2000-2004</c:v>
                </c:pt>
                <c:pt idx="1">
                  <c:v>Y 2005-2008</c:v>
                </c:pt>
                <c:pt idx="2">
                  <c:v>Y 2009-2013</c:v>
                </c:pt>
              </c:strCache>
            </c:strRef>
          </c:cat>
          <c:val>
            <c:numRef>
              <c:f>Sheet1!$F$23:$F$25</c:f>
              <c:numCache>
                <c:formatCode>0.0</c:formatCode>
                <c:ptCount val="3"/>
                <c:pt idx="0">
                  <c:v>36.3636363636363</c:v>
                </c:pt>
                <c:pt idx="1">
                  <c:v>44.0</c:v>
                </c:pt>
                <c:pt idx="2">
                  <c:v>14.81481481481481</c:v>
                </c:pt>
              </c:numCache>
            </c:numRef>
          </c:val>
          <c:smooth val="0"/>
        </c:ser>
        <c:ser>
          <c:idx val="2"/>
          <c:order val="2"/>
          <c:tx>
            <c:strRef>
              <c:f>Sheet1!$G$22</c:f>
              <c:strCache>
                <c:ptCount val="1"/>
                <c:pt idx="0">
                  <c:v>Adavte R</c:v>
                </c:pt>
              </c:strCache>
            </c:strRef>
          </c:tx>
          <c:spPr>
            <a:ln>
              <a:solidFill>
                <a:srgbClr val="3366FF"/>
              </a:solidFill>
              <a:prstDash val="sysDash"/>
            </a:ln>
          </c:spPr>
          <c:dLbls>
            <c:dLbl>
              <c:idx val="0"/>
              <c:layout>
                <c:manualLayout>
                  <c:x val="-0.0813113391970452"/>
                  <c:y val="-0.0151955790676232"/>
                </c:manualLayout>
              </c:layout>
              <c:showLegendKey val="0"/>
              <c:showVal val="1"/>
              <c:showCatName val="0"/>
              <c:showSerName val="0"/>
              <c:showPercent val="0"/>
              <c:showBubbleSize val="0"/>
            </c:dLbl>
            <c:dLbl>
              <c:idx val="1"/>
              <c:layout>
                <c:manualLayout>
                  <c:x val="-0.00903459324411613"/>
                  <c:y val="0.0364693897622957"/>
                </c:manualLayout>
              </c:layout>
              <c:showLegendKey val="0"/>
              <c:showVal val="1"/>
              <c:showCatName val="0"/>
              <c:showSerName val="0"/>
              <c:showPercent val="0"/>
              <c:showBubbleSize val="0"/>
            </c:dLbl>
            <c:txPr>
              <a:bodyPr/>
              <a:lstStyle/>
              <a:p>
                <a:pPr>
                  <a:defRPr sz="2000">
                    <a:solidFill>
                      <a:srgbClr val="3366FF"/>
                    </a:solidFill>
                  </a:defRPr>
                </a:pPr>
                <a:endParaRPr lang="en-US"/>
              </a:p>
            </c:txPr>
            <c:showLegendKey val="0"/>
            <c:showVal val="1"/>
            <c:showCatName val="0"/>
            <c:showSerName val="0"/>
            <c:showPercent val="0"/>
            <c:showBubbleSize val="0"/>
            <c:showLeaderLines val="0"/>
          </c:dLbls>
          <c:cat>
            <c:strRef>
              <c:f>Sheet1!$D$23:$D$25</c:f>
              <c:strCache>
                <c:ptCount val="3"/>
                <c:pt idx="0">
                  <c:v>Y 2000-2004</c:v>
                </c:pt>
                <c:pt idx="1">
                  <c:v>Y 2005-2008</c:v>
                </c:pt>
                <c:pt idx="2">
                  <c:v>Y 2009-2013</c:v>
                </c:pt>
              </c:strCache>
            </c:strRef>
          </c:cat>
          <c:val>
            <c:numRef>
              <c:f>Sheet1!$G$23:$G$25</c:f>
              <c:numCache>
                <c:formatCode>0.0</c:formatCode>
                <c:ptCount val="3"/>
                <c:pt idx="0">
                  <c:v>40.0</c:v>
                </c:pt>
                <c:pt idx="1">
                  <c:v>20.0</c:v>
                </c:pt>
                <c:pt idx="2">
                  <c:v>38.46153846153845</c:v>
                </c:pt>
              </c:numCache>
            </c:numRef>
          </c:val>
          <c:smooth val="0"/>
        </c:ser>
        <c:ser>
          <c:idx val="3"/>
          <c:order val="3"/>
          <c:tx>
            <c:strRef>
              <c:f>Sheet1!$H$22</c:f>
              <c:strCache>
                <c:ptCount val="1"/>
                <c:pt idx="0">
                  <c:v>Kogenate R</c:v>
                </c:pt>
              </c:strCache>
            </c:strRef>
          </c:tx>
          <c:spPr>
            <a:ln>
              <a:solidFill>
                <a:srgbClr val="FF0000"/>
              </a:solidFill>
              <a:prstDash val="sysDash"/>
            </a:ln>
          </c:spPr>
          <c:dLbls>
            <c:dLbl>
              <c:idx val="0"/>
              <c:layout>
                <c:manualLayout>
                  <c:x val="0.0225864831102903"/>
                  <c:y val="-0.0303911581352464"/>
                </c:manualLayout>
              </c:layout>
              <c:showLegendKey val="0"/>
              <c:showVal val="1"/>
              <c:showCatName val="0"/>
              <c:showSerName val="0"/>
              <c:showPercent val="0"/>
              <c:showBubbleSize val="0"/>
            </c:dLbl>
            <c:dLbl>
              <c:idx val="1"/>
              <c:layout>
                <c:manualLayout>
                  <c:x val="0.0"/>
                  <c:y val="-0.0212738106946725"/>
                </c:manualLayout>
              </c:layout>
              <c:showLegendKey val="0"/>
              <c:showVal val="1"/>
              <c:showCatName val="0"/>
              <c:showSerName val="0"/>
              <c:showPercent val="0"/>
              <c:showBubbleSize val="0"/>
            </c:dLbl>
            <c:txPr>
              <a:bodyPr/>
              <a:lstStyle/>
              <a:p>
                <a:pPr>
                  <a:defRPr sz="2000">
                    <a:solidFill>
                      <a:srgbClr val="FF0000"/>
                    </a:solidFill>
                  </a:defRPr>
                </a:pPr>
                <a:endParaRPr lang="en-US"/>
              </a:p>
            </c:txPr>
            <c:showLegendKey val="0"/>
            <c:showVal val="1"/>
            <c:showCatName val="0"/>
            <c:showSerName val="0"/>
            <c:showPercent val="0"/>
            <c:showBubbleSize val="0"/>
            <c:showLeaderLines val="0"/>
          </c:dLbls>
          <c:cat>
            <c:strRef>
              <c:f>Sheet1!$D$23:$D$25</c:f>
              <c:strCache>
                <c:ptCount val="3"/>
                <c:pt idx="0">
                  <c:v>Y 2000-2004</c:v>
                </c:pt>
                <c:pt idx="1">
                  <c:v>Y 2005-2008</c:v>
                </c:pt>
                <c:pt idx="2">
                  <c:v>Y 2009-2013</c:v>
                </c:pt>
              </c:strCache>
            </c:strRef>
          </c:cat>
          <c:val>
            <c:numRef>
              <c:f>Sheet1!$H$23:$H$25</c:f>
              <c:numCache>
                <c:formatCode>0.0</c:formatCode>
                <c:ptCount val="3"/>
                <c:pt idx="0">
                  <c:v>40.0</c:v>
                </c:pt>
                <c:pt idx="1">
                  <c:v>83.33333333333324</c:v>
                </c:pt>
                <c:pt idx="2">
                  <c:v>20.0</c:v>
                </c:pt>
              </c:numCache>
            </c:numRef>
          </c:val>
          <c:smooth val="0"/>
        </c:ser>
        <c:dLbls>
          <c:showLegendKey val="0"/>
          <c:showVal val="1"/>
          <c:showCatName val="0"/>
          <c:showSerName val="0"/>
          <c:showPercent val="0"/>
          <c:showBubbleSize val="0"/>
        </c:dLbls>
        <c:marker val="1"/>
        <c:smooth val="0"/>
        <c:axId val="2141122184"/>
        <c:axId val="2140778376"/>
      </c:lineChart>
      <c:catAx>
        <c:axId val="2141122184"/>
        <c:scaling>
          <c:orientation val="minMax"/>
        </c:scaling>
        <c:delete val="0"/>
        <c:axPos val="b"/>
        <c:majorTickMark val="none"/>
        <c:minorTickMark val="none"/>
        <c:tickLblPos val="nextTo"/>
        <c:txPr>
          <a:bodyPr/>
          <a:lstStyle/>
          <a:p>
            <a:pPr>
              <a:defRPr sz="2400"/>
            </a:pPr>
            <a:endParaRPr lang="en-US"/>
          </a:p>
        </c:txPr>
        <c:crossAx val="2140778376"/>
        <c:crosses val="autoZero"/>
        <c:auto val="1"/>
        <c:lblAlgn val="ctr"/>
        <c:lblOffset val="100"/>
        <c:noMultiLvlLbl val="0"/>
      </c:catAx>
      <c:valAx>
        <c:axId val="2140778376"/>
        <c:scaling>
          <c:orientation val="minMax"/>
        </c:scaling>
        <c:delete val="1"/>
        <c:axPos val="l"/>
        <c:numFmt formatCode="0.0" sourceLinked="1"/>
        <c:majorTickMark val="none"/>
        <c:minorTickMark val="none"/>
        <c:tickLblPos val="nextTo"/>
        <c:crossAx val="2141122184"/>
        <c:crosses val="autoZero"/>
        <c:crossBetween val="between"/>
      </c:valAx>
    </c:plotArea>
    <c:plotVisOnly val="1"/>
    <c:dispBlanksAs val="zero"/>
    <c:showDLblsOverMax val="0"/>
  </c:chart>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5C3F38F-34E4-496F-ABDD-B842B95F91BA}" type="datetimeFigureOut">
              <a:rPr lang="en-GB" smtClean="0"/>
              <a:t>15-02-11</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1B1780A-C8DE-4390-917E-D63752230C54}" type="slidenum">
              <a:rPr lang="en-GB" smtClean="0"/>
              <a:t>‹#›</a:t>
            </a:fld>
            <a:endParaRPr lang="en-GB"/>
          </a:p>
        </p:txBody>
      </p:sp>
    </p:spTree>
    <p:extLst>
      <p:ext uri="{BB962C8B-B14F-4D97-AF65-F5344CB8AC3E}">
        <p14:creationId xmlns:p14="http://schemas.microsoft.com/office/powerpoint/2010/main" val="3967730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67D915-97BF-EA44-9F53-0C9871130D5B}" type="datetimeFigureOut">
              <a:rPr lang="en-US" smtClean="0"/>
              <a:t>15-02-11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244980-0DFC-8C4E-8082-A1E48855A008}" type="slidenum">
              <a:rPr lang="en-US" smtClean="0"/>
              <a:t>‹#›</a:t>
            </a:fld>
            <a:endParaRPr lang="en-US"/>
          </a:p>
        </p:txBody>
      </p:sp>
    </p:spTree>
    <p:extLst>
      <p:ext uri="{BB962C8B-B14F-4D97-AF65-F5344CB8AC3E}">
        <p14:creationId xmlns:p14="http://schemas.microsoft.com/office/powerpoint/2010/main" val="8738151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sz="3200" dirty="0" smtClean="0">
                <a:solidFill>
                  <a:srgbClr val="E31837"/>
                </a:solidFill>
              </a:rPr>
              <a:t>(May 12 2014 4:15PM – 20 minutes)</a:t>
            </a:r>
          </a:p>
          <a:p>
            <a:endParaRPr lang="en-US" dirty="0"/>
          </a:p>
        </p:txBody>
      </p:sp>
      <p:sp>
        <p:nvSpPr>
          <p:cNvPr id="4" name="Slide Number Placeholder 3"/>
          <p:cNvSpPr>
            <a:spLocks noGrp="1"/>
          </p:cNvSpPr>
          <p:nvPr>
            <p:ph type="sldNum" sz="quarter" idx="10"/>
          </p:nvPr>
        </p:nvSpPr>
        <p:spPr/>
        <p:txBody>
          <a:bodyPr/>
          <a:lstStyle/>
          <a:p>
            <a:fld id="{A89D027B-C368-3C4C-9170-6730E12ED4D2}" type="slidenum">
              <a:rPr lang="en-US" smtClean="0"/>
              <a:t>1</a:t>
            </a:fld>
            <a:endParaRPr lang="en-US"/>
          </a:p>
        </p:txBody>
      </p:sp>
    </p:spTree>
    <p:extLst>
      <p:ext uri="{BB962C8B-B14F-4D97-AF65-F5344CB8AC3E}">
        <p14:creationId xmlns:p14="http://schemas.microsoft.com/office/powerpoint/2010/main" val="17463988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xfrm>
            <a:off x="381000" y="685800"/>
            <a:ext cx="6096000" cy="3429000"/>
          </a:xfrm>
          <a:ln/>
        </p:spPr>
      </p:sp>
      <p:sp>
        <p:nvSpPr>
          <p:cNvPr id="13315" name="Notes Placeholder 2"/>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r>
              <a:rPr lang="en-US" dirty="0">
                <a:latin typeface="Verdana" charset="0"/>
              </a:rPr>
              <a:t>BDD indicates B-domain deleted; ED, exposure day; NR, not reported; PTP, previously treated patients; and NA, not available.</a:t>
            </a:r>
          </a:p>
          <a:p>
            <a:pPr eaLnBrk="1" hangingPunct="1"/>
            <a:r>
              <a:rPr lang="en-US" dirty="0">
                <a:latin typeface="Verdana" charset="0"/>
              </a:rPr>
              <a:t>*Rate of inhibitor positivity before switch was 0.079. When these patients were not excluded, rates were 0.038 at 12 months and 0.050 at 24 months.</a:t>
            </a:r>
          </a:p>
          <a:p>
            <a:pPr eaLnBrk="1" hangingPunct="1"/>
            <a:r>
              <a:rPr lang="en-US" dirty="0">
                <a:latin typeface="Verdana" charset="0"/>
              </a:rPr>
              <a:t>†A total of 17 patients had history of previous inhibitors, of which 3 of developed a recurrence. All 4 inhibitors were transient, the only 1 de novo was secondary to surgery. At</a:t>
            </a:r>
          </a:p>
          <a:p>
            <a:pPr eaLnBrk="1" hangingPunct="1"/>
            <a:r>
              <a:rPr lang="en-US" dirty="0">
                <a:latin typeface="Verdana" charset="0"/>
              </a:rPr>
              <a:t>study completion, 51 patients had  100 ED, and 24 had 20-100 ED.</a:t>
            </a:r>
          </a:p>
          <a:p>
            <a:pPr eaLnBrk="1" hangingPunct="1"/>
            <a:r>
              <a:rPr lang="en-US" dirty="0">
                <a:latin typeface="Verdana" charset="0"/>
              </a:rPr>
              <a:t>‡The study enrolled PTPs and reported the RR for inhibitor development in 54 patients switching versus those not switching. The adjusted RR was 0.9 (95% confidence</a:t>
            </a:r>
          </a:p>
          <a:p>
            <a:pPr eaLnBrk="1" hangingPunct="1"/>
            <a:r>
              <a:rPr lang="en-US" dirty="0">
                <a:latin typeface="Verdana" charset="0"/>
              </a:rPr>
              <a:t>interval 0.5-1.6).</a:t>
            </a:r>
          </a:p>
          <a:p>
            <a:pPr eaLnBrk="1" hangingPunct="1"/>
            <a:r>
              <a:rPr lang="en-US" dirty="0">
                <a:latin typeface="Verdana" charset="0"/>
              </a:rPr>
              <a:t>§A total of 274 patients were tested at baseline, of which 4 were positive (0.014).</a:t>
            </a:r>
          </a:p>
          <a:p>
            <a:pPr eaLnBrk="1" hangingPunct="1"/>
            <a:r>
              <a:rPr lang="en-US" dirty="0">
                <a:latin typeface="Verdana" charset="0"/>
              </a:rPr>
              <a:t>∏Cases observed over 8 years and switched from full-length to BDD factor VIII, the observed inhibitor was transient and secondary to surgery.</a:t>
            </a:r>
          </a:p>
          <a:p>
            <a:pPr eaLnBrk="1" hangingPunct="1"/>
            <a:r>
              <a:rPr lang="en-US" dirty="0">
                <a:latin typeface="Verdana" charset="0"/>
              </a:rPr>
              <a:t>¶The cases were observed over 14 years, and switched from plasma-derived to recombinant factor VIII. A total of 101 patients had severe disease.</a:t>
            </a:r>
          </a:p>
          <a:p>
            <a:pPr eaLnBrk="1" hangingPunct="1"/>
            <a:r>
              <a:rPr lang="en-US" dirty="0">
                <a:latin typeface="Verdana" charset="0"/>
              </a:rPr>
              <a:t>#The observed inhibitor was in a PTP. No recurrent inhibitors were observed after switching 16 patients with a positive inhibitor history</a:t>
            </a:r>
            <a:r>
              <a:rPr lang="en-US" dirty="0" smtClean="0">
                <a:latin typeface="Verdana" charset="0"/>
              </a:rPr>
              <a:t>.</a:t>
            </a:r>
          </a:p>
          <a:p>
            <a:pPr eaLnBrk="1" hangingPunct="1"/>
            <a:endParaRPr lang="en-US" dirty="0" smtClean="0">
              <a:latin typeface="Verdana" charset="0"/>
            </a:endParaRPr>
          </a:p>
          <a:p>
            <a:pPr eaLnBrk="1" hangingPunct="1"/>
            <a:endParaRPr lang="en-US" dirty="0" smtClean="0">
              <a:latin typeface="Verdana" charset="0"/>
            </a:endParaRPr>
          </a:p>
          <a:p>
            <a:pPr marL="514350" lvl="0" indent="-514350">
              <a:lnSpc>
                <a:spcPct val="150000"/>
              </a:lnSpc>
              <a:buFont typeface="+mj-lt"/>
              <a:buAutoNum type="arabicPeriod"/>
            </a:pPr>
            <a:r>
              <a:rPr lang="en-US" sz="1200" dirty="0" smtClean="0"/>
              <a:t>Giles AR. Transfusion science. 1998;19:139-48.</a:t>
            </a:r>
            <a:endParaRPr lang="it-IT" sz="1200" dirty="0" smtClean="0"/>
          </a:p>
          <a:p>
            <a:pPr marL="514350" lvl="0" indent="-514350">
              <a:lnSpc>
                <a:spcPct val="150000"/>
              </a:lnSpc>
              <a:buFont typeface="+mj-lt"/>
              <a:buAutoNum type="arabicPeriod"/>
            </a:pPr>
            <a:r>
              <a:rPr lang="en-US" sz="1200" dirty="0" smtClean="0"/>
              <a:t>Singleton E. </a:t>
            </a:r>
            <a:r>
              <a:rPr lang="en-US" sz="1200" dirty="0" err="1" smtClean="0"/>
              <a:t>Thromb</a:t>
            </a:r>
            <a:r>
              <a:rPr lang="en-US" sz="1200" dirty="0" smtClean="0"/>
              <a:t> </a:t>
            </a:r>
            <a:r>
              <a:rPr lang="en-US" sz="1200" dirty="0" err="1" smtClean="0"/>
              <a:t>Haemost</a:t>
            </a:r>
            <a:r>
              <a:rPr lang="en-US" sz="1200" dirty="0" smtClean="0"/>
              <a:t>. 2007;98:1188-92.</a:t>
            </a:r>
            <a:endParaRPr lang="it-IT" sz="1200" dirty="0" smtClean="0"/>
          </a:p>
          <a:p>
            <a:pPr marL="514350" lvl="0" indent="-514350">
              <a:lnSpc>
                <a:spcPct val="150000"/>
              </a:lnSpc>
              <a:buFont typeface="+mj-lt"/>
              <a:buAutoNum type="arabicPeriod"/>
            </a:pPr>
            <a:r>
              <a:rPr lang="en-US" sz="1200" dirty="0" err="1" smtClean="0"/>
              <a:t>Gouw</a:t>
            </a:r>
            <a:r>
              <a:rPr lang="en-US" sz="1200" dirty="0" smtClean="0"/>
              <a:t> SC Blood. 2007;109:4693-7.</a:t>
            </a:r>
            <a:endParaRPr lang="it-IT" sz="1200" dirty="0" smtClean="0"/>
          </a:p>
          <a:p>
            <a:pPr marL="514350" lvl="0" indent="-514350">
              <a:lnSpc>
                <a:spcPct val="150000"/>
              </a:lnSpc>
              <a:buFont typeface="+mj-lt"/>
              <a:buAutoNum type="arabicPeriod"/>
            </a:pPr>
            <a:r>
              <a:rPr lang="en-US" sz="1200" dirty="0" err="1" smtClean="0"/>
              <a:t>Rubinger</a:t>
            </a:r>
            <a:r>
              <a:rPr lang="en-US" sz="1200" dirty="0" smtClean="0"/>
              <a:t> M </a:t>
            </a:r>
            <a:r>
              <a:rPr lang="en-US" sz="1200" dirty="0" err="1" smtClean="0"/>
              <a:t>Haemophilia</a:t>
            </a:r>
            <a:r>
              <a:rPr lang="en-US" sz="1200" dirty="0" smtClean="0"/>
              <a:t>. </a:t>
            </a:r>
            <a:r>
              <a:rPr lang="it-IT" sz="1200" dirty="0" smtClean="0"/>
              <a:t>2008;14:281-6.</a:t>
            </a:r>
          </a:p>
          <a:p>
            <a:pPr marL="514350" lvl="0" indent="-514350">
              <a:lnSpc>
                <a:spcPct val="150000"/>
              </a:lnSpc>
              <a:buFont typeface="+mj-lt"/>
              <a:buAutoNum type="arabicPeriod"/>
            </a:pPr>
            <a:r>
              <a:rPr lang="it-IT" sz="1200" dirty="0" smtClean="0"/>
              <a:t>Rea C </a:t>
            </a:r>
            <a:r>
              <a:rPr lang="it-IT" sz="1200" dirty="0" err="1" smtClean="0"/>
              <a:t>Haemophilia</a:t>
            </a:r>
            <a:r>
              <a:rPr lang="it-IT" sz="1200" dirty="0" smtClean="0"/>
              <a:t>. </a:t>
            </a:r>
            <a:r>
              <a:rPr lang="en-US" sz="1200" dirty="0" smtClean="0"/>
              <a:t>2009;15:1237-42. </a:t>
            </a:r>
            <a:endParaRPr lang="it-IT" sz="1200" dirty="0" smtClean="0"/>
          </a:p>
          <a:p>
            <a:pPr marL="514350" lvl="0" indent="-514350">
              <a:lnSpc>
                <a:spcPct val="150000"/>
              </a:lnSpc>
              <a:buFont typeface="+mj-lt"/>
              <a:buAutoNum type="arabicPeriod"/>
            </a:pPr>
            <a:r>
              <a:rPr lang="en-US" sz="1200" dirty="0" err="1" smtClean="0"/>
              <a:t>Siegmund</a:t>
            </a:r>
            <a:r>
              <a:rPr lang="en-US" sz="1200" dirty="0" smtClean="0"/>
              <a:t> B. </a:t>
            </a:r>
            <a:r>
              <a:rPr lang="en-US" sz="1200" dirty="0" err="1" smtClean="0"/>
              <a:t>Hämostaseologie</a:t>
            </a:r>
            <a:r>
              <a:rPr lang="en-US" sz="1200" dirty="0" smtClean="0"/>
              <a:t>. 2010;30 S1:S37-9.</a:t>
            </a:r>
            <a:endParaRPr lang="it-IT" sz="1200" dirty="0" smtClean="0"/>
          </a:p>
          <a:p>
            <a:pPr marL="514350" lvl="0" indent="-514350">
              <a:lnSpc>
                <a:spcPct val="150000"/>
              </a:lnSpc>
              <a:buFont typeface="+mj-lt"/>
              <a:buAutoNum type="arabicPeriod"/>
            </a:pPr>
            <a:r>
              <a:rPr lang="it-IT" sz="1200" dirty="0" smtClean="0"/>
              <a:t>Bacon CL </a:t>
            </a:r>
            <a:r>
              <a:rPr lang="it-IT" sz="1200" dirty="0" err="1" smtClean="0"/>
              <a:t>Haemophilia</a:t>
            </a:r>
            <a:r>
              <a:rPr lang="it-IT" sz="1200" dirty="0" smtClean="0"/>
              <a:t>. 2011;17:407-11.</a:t>
            </a:r>
          </a:p>
          <a:p>
            <a:pPr eaLnBrk="1" hangingPunct="1"/>
            <a:endParaRPr lang="en-US" dirty="0">
              <a:latin typeface="Verdana" charset="0"/>
            </a:endParaRPr>
          </a:p>
        </p:txBody>
      </p:sp>
      <p:sp>
        <p:nvSpPr>
          <p:cNvPr id="13316" name="Slide Number Placeholder 3"/>
          <p:cNvSpPr>
            <a:spLocks noGrp="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b="1">
                <a:solidFill>
                  <a:srgbClr val="001965"/>
                </a:solidFill>
                <a:latin typeface="Verdana" charset="0"/>
                <a:ea typeface="ＭＳ Ｐゴシック" charset="0"/>
              </a:defRPr>
            </a:lvl1pPr>
            <a:lvl2pPr marL="742950" indent="-285750" eaLnBrk="0" hangingPunct="0">
              <a:defRPr sz="2400" b="1">
                <a:solidFill>
                  <a:srgbClr val="001965"/>
                </a:solidFill>
                <a:latin typeface="Verdana" charset="0"/>
                <a:ea typeface="ＭＳ Ｐゴシック" charset="0"/>
              </a:defRPr>
            </a:lvl2pPr>
            <a:lvl3pPr marL="1143000" indent="-228600" eaLnBrk="0" hangingPunct="0">
              <a:defRPr sz="2400" b="1">
                <a:solidFill>
                  <a:srgbClr val="001965"/>
                </a:solidFill>
                <a:latin typeface="Verdana" charset="0"/>
                <a:ea typeface="ＭＳ Ｐゴシック" charset="0"/>
              </a:defRPr>
            </a:lvl3pPr>
            <a:lvl4pPr marL="1600200" indent="-228600" eaLnBrk="0" hangingPunct="0">
              <a:defRPr sz="2400" b="1">
                <a:solidFill>
                  <a:srgbClr val="001965"/>
                </a:solidFill>
                <a:latin typeface="Verdana" charset="0"/>
                <a:ea typeface="ＭＳ Ｐゴシック" charset="0"/>
              </a:defRPr>
            </a:lvl4pPr>
            <a:lvl5pPr marL="2057400" indent="-228600" eaLnBrk="0" hangingPunct="0">
              <a:defRPr sz="2400" b="1">
                <a:solidFill>
                  <a:srgbClr val="001965"/>
                </a:solidFill>
                <a:latin typeface="Verdana" charset="0"/>
                <a:ea typeface="ＭＳ Ｐゴシック" charset="0"/>
              </a:defRPr>
            </a:lvl5pPr>
            <a:lvl6pPr marL="2514600" indent="-228600" algn="ctr" eaLnBrk="0" fontAlgn="base" hangingPunct="0">
              <a:spcBef>
                <a:spcPct val="50000"/>
              </a:spcBef>
              <a:spcAft>
                <a:spcPct val="0"/>
              </a:spcAft>
              <a:defRPr sz="2400" b="1">
                <a:solidFill>
                  <a:srgbClr val="001965"/>
                </a:solidFill>
                <a:latin typeface="Verdana" charset="0"/>
                <a:ea typeface="ＭＳ Ｐゴシック" charset="0"/>
              </a:defRPr>
            </a:lvl6pPr>
            <a:lvl7pPr marL="2971800" indent="-228600" algn="ctr" eaLnBrk="0" fontAlgn="base" hangingPunct="0">
              <a:spcBef>
                <a:spcPct val="50000"/>
              </a:spcBef>
              <a:spcAft>
                <a:spcPct val="0"/>
              </a:spcAft>
              <a:defRPr sz="2400" b="1">
                <a:solidFill>
                  <a:srgbClr val="001965"/>
                </a:solidFill>
                <a:latin typeface="Verdana" charset="0"/>
                <a:ea typeface="ＭＳ Ｐゴシック" charset="0"/>
              </a:defRPr>
            </a:lvl7pPr>
            <a:lvl8pPr marL="3429000" indent="-228600" algn="ctr" eaLnBrk="0" fontAlgn="base" hangingPunct="0">
              <a:spcBef>
                <a:spcPct val="50000"/>
              </a:spcBef>
              <a:spcAft>
                <a:spcPct val="0"/>
              </a:spcAft>
              <a:defRPr sz="2400" b="1">
                <a:solidFill>
                  <a:srgbClr val="001965"/>
                </a:solidFill>
                <a:latin typeface="Verdana" charset="0"/>
                <a:ea typeface="ＭＳ Ｐゴシック" charset="0"/>
              </a:defRPr>
            </a:lvl8pPr>
            <a:lvl9pPr marL="3886200" indent="-228600" algn="ctr" eaLnBrk="0" fontAlgn="base" hangingPunct="0">
              <a:spcBef>
                <a:spcPct val="50000"/>
              </a:spcBef>
              <a:spcAft>
                <a:spcPct val="0"/>
              </a:spcAft>
              <a:defRPr sz="2400" b="1">
                <a:solidFill>
                  <a:srgbClr val="001965"/>
                </a:solidFill>
                <a:latin typeface="Verdana" charset="0"/>
                <a:ea typeface="ＭＳ Ｐゴシック" charset="0"/>
              </a:defRPr>
            </a:lvl9pPr>
          </a:lstStyle>
          <a:p>
            <a:pPr eaLnBrk="1" hangingPunct="1"/>
            <a:fld id="{CC4B8240-0F4A-F64D-89DC-FA1BFAC3A1F1}" type="slidenum">
              <a:rPr lang="da-DK" sz="900" b="0">
                <a:solidFill>
                  <a:srgbClr val="0000FF"/>
                </a:solidFill>
              </a:rPr>
              <a:pPr eaLnBrk="1" hangingPunct="1"/>
              <a:t>20</a:t>
            </a:fld>
            <a:endParaRPr lang="da-DK" sz="900" b="0">
              <a:solidFill>
                <a:srgbClr val="0000FF"/>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smtClean="0">
                <a:solidFill>
                  <a:schemeClr val="tx1"/>
                </a:solidFill>
                <a:effectLst/>
                <a:latin typeface="+mn-lt"/>
                <a:ea typeface="+mn-ea"/>
                <a:cs typeface="+mn-cs"/>
              </a:rPr>
              <a:t>median dose per infusion of 27 IU/kg (Q1 20, Q3 34).</a:t>
            </a:r>
            <a:r>
              <a:rPr lang="en-US" smtClean="0">
                <a:effectLst/>
              </a:rPr>
              <a:t> </a:t>
            </a:r>
            <a:endParaRPr lang="en-US"/>
          </a:p>
        </p:txBody>
      </p:sp>
      <p:sp>
        <p:nvSpPr>
          <p:cNvPr id="4" name="Slide Number Placeholder 3"/>
          <p:cNvSpPr>
            <a:spLocks noGrp="1"/>
          </p:cNvSpPr>
          <p:nvPr>
            <p:ph type="sldNum" sz="quarter" idx="10"/>
          </p:nvPr>
        </p:nvSpPr>
        <p:spPr/>
        <p:txBody>
          <a:bodyPr/>
          <a:lstStyle/>
          <a:p>
            <a:fld id="{A89D027B-C368-3C4C-9170-6730E12ED4D2}" type="slidenum">
              <a:rPr lang="en-US" smtClean="0"/>
              <a:t>22</a:t>
            </a:fld>
            <a:endParaRPr lang="en-US"/>
          </a:p>
        </p:txBody>
      </p:sp>
    </p:spTree>
    <p:extLst>
      <p:ext uri="{BB962C8B-B14F-4D97-AF65-F5344CB8AC3E}">
        <p14:creationId xmlns:p14="http://schemas.microsoft.com/office/powerpoint/2010/main" val="35125937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Shape 220"/>
          <p:cNvSpPr>
            <a:spLocks noGrp="1" noRot="1" noChangeAspect="1"/>
          </p:cNvSpPr>
          <p:nvPr>
            <p:ph type="sldImg"/>
          </p:nvPr>
        </p:nvSpPr>
        <p:spPr>
          <a:prstGeom prst="rect">
            <a:avLst/>
          </a:prstGeom>
        </p:spPr>
        <p:txBody>
          <a:bodyPr/>
          <a:lstStyle/>
          <a:p>
            <a:pPr lvl="0"/>
            <a:endParaRPr/>
          </a:p>
        </p:txBody>
      </p:sp>
      <p:sp>
        <p:nvSpPr>
          <p:cNvPr id="221" name="Shape 221"/>
          <p:cNvSpPr>
            <a:spLocks noGrp="1"/>
          </p:cNvSpPr>
          <p:nvPr>
            <p:ph type="body" sz="quarter" idx="1"/>
          </p:nvPr>
        </p:nvSpPr>
        <p:spPr>
          <a:prstGeom prst="rect">
            <a:avLst/>
          </a:prstGeom>
        </p:spPr>
        <p:txBody>
          <a:bodyPr/>
          <a:lstStyle/>
          <a:p>
            <a:pPr lvl="0">
              <a:defRPr sz="1800"/>
            </a:pPr>
            <a:r>
              <a:rPr sz="2000"/>
              <a:t>ISTH SSC project on harmonization of reporting of inhibitors in PTPs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Age: 2-67</a:t>
            </a:r>
          </a:p>
          <a:p>
            <a:r>
              <a:rPr lang="en-US" dirty="0" smtClean="0"/>
              <a:t>Peak 0.5 – 75</a:t>
            </a:r>
          </a:p>
          <a:p>
            <a:r>
              <a:rPr lang="en-US" dirty="0" smtClean="0"/>
              <a:t>Last</a:t>
            </a:r>
            <a:r>
              <a:rPr lang="en-US" baseline="0" dirty="0" smtClean="0"/>
              <a:t> </a:t>
            </a:r>
            <a:r>
              <a:rPr lang="en-US" baseline="0" dirty="0" err="1" smtClean="0"/>
              <a:t>titre</a:t>
            </a:r>
            <a:r>
              <a:rPr lang="en-US" baseline="0" dirty="0" smtClean="0"/>
              <a:t> 0-10.4</a:t>
            </a:r>
          </a:p>
          <a:p>
            <a:r>
              <a:rPr lang="en-US" baseline="0" dirty="0" smtClean="0"/>
              <a:t>Follow up 1-143</a:t>
            </a:r>
          </a:p>
        </p:txBody>
      </p:sp>
      <p:sp>
        <p:nvSpPr>
          <p:cNvPr id="4" name="Slide Number Placeholder 3"/>
          <p:cNvSpPr>
            <a:spLocks noGrp="1"/>
          </p:cNvSpPr>
          <p:nvPr>
            <p:ph type="sldNum" sz="quarter" idx="10"/>
          </p:nvPr>
        </p:nvSpPr>
        <p:spPr/>
        <p:txBody>
          <a:bodyPr/>
          <a:lstStyle/>
          <a:p>
            <a:fld id="{A89D027B-C368-3C4C-9170-6730E12ED4D2}" type="slidenum">
              <a:rPr lang="en-US" smtClean="0"/>
              <a:t>25</a:t>
            </a:fld>
            <a:endParaRPr lang="en-US"/>
          </a:p>
        </p:txBody>
      </p:sp>
    </p:spTree>
    <p:extLst>
      <p:ext uri="{BB962C8B-B14F-4D97-AF65-F5344CB8AC3E}">
        <p14:creationId xmlns:p14="http://schemas.microsoft.com/office/powerpoint/2010/main" val="4124379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a:ln/>
        </p:spPr>
      </p:sp>
      <p:sp>
        <p:nvSpPr>
          <p:cNvPr id="40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1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6BA65888-23F5-43BD-80D9-E534B425EDF8}" type="slidenum">
              <a:rPr lang="fr-FR" altLang="en-US" sz="1000" smtClean="0"/>
              <a:pPr/>
              <a:t>2</a:t>
            </a:fld>
            <a:endParaRPr lang="fr-FR" altLang="en-US" sz="100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p:spPr>
        <p:txBody>
          <a:bodyPr/>
          <a:lstStyle/>
          <a:p>
            <a:fld id="{7A980C9A-9547-438A-B0CA-F93FE8733134}" type="slidenum">
              <a:rPr lang="en-GB" smtClean="0">
                <a:latin typeface="Arial" charset="0"/>
                <a:cs typeface="Arial" charset="0"/>
              </a:rPr>
              <a:pPr/>
              <a:t>3</a:t>
            </a:fld>
            <a:endParaRPr lang="en-GB" smtClean="0">
              <a:latin typeface="Arial" charset="0"/>
              <a:cs typeface="Arial" charset="0"/>
            </a:endParaRPr>
          </a:p>
        </p:txBody>
      </p:sp>
      <p:sp>
        <p:nvSpPr>
          <p:cNvPr id="21506" name="Rectangle 7"/>
          <p:cNvSpPr txBox="1">
            <a:spLocks noGrp="1" noChangeArrowheads="1"/>
          </p:cNvSpPr>
          <p:nvPr/>
        </p:nvSpPr>
        <p:spPr bwMode="auto">
          <a:xfrm>
            <a:off x="3885275" y="8684827"/>
            <a:ext cx="2971093" cy="457711"/>
          </a:xfrm>
          <a:prstGeom prst="rect">
            <a:avLst/>
          </a:prstGeom>
          <a:noFill/>
          <a:ln w="9525">
            <a:noFill/>
            <a:miter lim="800000"/>
            <a:headEnd/>
            <a:tailEnd/>
          </a:ln>
        </p:spPr>
        <p:txBody>
          <a:bodyPr lIns="87468" tIns="43734" rIns="87468" bIns="43734" anchor="b"/>
          <a:lstStyle/>
          <a:p>
            <a:pPr algn="r"/>
            <a:fld id="{84524687-2428-4B0C-A05B-04B64D0F1B18}" type="slidenum">
              <a:rPr lang="en-US" sz="1200"/>
              <a:pPr algn="r"/>
              <a:t>3</a:t>
            </a:fld>
            <a:endParaRPr lang="en-US" sz="1200" dirty="0"/>
          </a:p>
        </p:txBody>
      </p:sp>
      <p:sp>
        <p:nvSpPr>
          <p:cNvPr id="21507" name="Rectangle 7"/>
          <p:cNvSpPr txBox="1">
            <a:spLocks noGrp="1" noChangeArrowheads="1"/>
          </p:cNvSpPr>
          <p:nvPr/>
        </p:nvSpPr>
        <p:spPr bwMode="auto">
          <a:xfrm>
            <a:off x="3882010" y="8686288"/>
            <a:ext cx="2974358" cy="456250"/>
          </a:xfrm>
          <a:prstGeom prst="rect">
            <a:avLst/>
          </a:prstGeom>
          <a:noFill/>
          <a:ln w="9525">
            <a:noFill/>
            <a:miter lim="800000"/>
            <a:headEnd/>
            <a:tailEnd/>
          </a:ln>
        </p:spPr>
        <p:txBody>
          <a:bodyPr lIns="88985" tIns="44492" rIns="88985" bIns="44492" anchor="b"/>
          <a:lstStyle/>
          <a:p>
            <a:pPr algn="r" defTabSz="889213"/>
            <a:fld id="{0F5A4C8B-D737-489B-93B3-195D5B0CF51C}" type="slidenum">
              <a:rPr lang="en-US" sz="1200"/>
              <a:pPr algn="r" defTabSz="889213"/>
              <a:t>3</a:t>
            </a:fld>
            <a:endParaRPr lang="en-US" sz="1200" dirty="0"/>
          </a:p>
        </p:txBody>
      </p:sp>
      <p:sp>
        <p:nvSpPr>
          <p:cNvPr id="21508" name="Rectangle 2"/>
          <p:cNvSpPr>
            <a:spLocks noGrp="1" noRot="1" noChangeAspect="1" noChangeArrowheads="1" noTextEdit="1"/>
          </p:cNvSpPr>
          <p:nvPr>
            <p:ph type="sldImg"/>
          </p:nvPr>
        </p:nvSpPr>
        <p:spPr>
          <a:xfrm>
            <a:off x="381000" y="685800"/>
            <a:ext cx="6096000" cy="3429000"/>
          </a:xfrm>
          <a:solidFill>
            <a:srgbClr val="FFFFFF"/>
          </a:solidFill>
          <a:ln/>
        </p:spPr>
      </p:sp>
      <p:sp>
        <p:nvSpPr>
          <p:cNvPr id="21509" name="Rectangle 3"/>
          <p:cNvSpPr>
            <a:spLocks noGrp="1" noChangeArrowheads="1"/>
          </p:cNvSpPr>
          <p:nvPr>
            <p:ph type="body" idx="1"/>
          </p:nvPr>
        </p:nvSpPr>
        <p:spPr>
          <a:xfrm>
            <a:off x="685637" y="4340220"/>
            <a:ext cx="5486727" cy="4117944"/>
          </a:xfrm>
          <a:solidFill>
            <a:srgbClr val="FFFFFF"/>
          </a:solidFill>
          <a:ln>
            <a:solidFill>
              <a:srgbClr val="000000"/>
            </a:solidFill>
          </a:ln>
        </p:spPr>
        <p:txBody>
          <a:bodyPr lIns="88985" tIns="44492" rIns="88985" bIns="44492"/>
          <a:lstStyle/>
          <a:p>
            <a:pPr eaLnBrk="1" hangingPunct="1"/>
            <a:r>
              <a:rPr lang="ga-IE" dirty="0" smtClean="0">
                <a:latin typeface="Arial" charset="0"/>
                <a:cs typeface="Arial" charset="0"/>
              </a:rPr>
              <a:t>From the subsitution paradigm</a:t>
            </a:r>
            <a:r>
              <a:rPr lang="ga-IE" baseline="0" dirty="0" smtClean="0">
                <a:latin typeface="Arial" charset="0"/>
                <a:cs typeface="Arial" charset="0"/>
              </a:rPr>
              <a:t> to the true therapeutics concept</a:t>
            </a:r>
          </a:p>
          <a:p>
            <a:pPr eaLnBrk="1" hangingPunct="1"/>
            <a:r>
              <a:rPr lang="ga-IE" baseline="0" dirty="0" smtClean="0">
                <a:latin typeface="Arial" charset="0"/>
                <a:cs typeface="Arial" charset="0"/>
              </a:rPr>
              <a:t>Surveillance was introcuced with the infections and safer concentrates, and it is even more needed with engeneeres model</a:t>
            </a:r>
            <a:endParaRPr lang="ga-IE" dirty="0" smtClean="0">
              <a:latin typeface="Arial" charset="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244980-0DFC-8C4E-8082-A1E48855A008}" type="slidenum">
              <a:rPr lang="en-US" smtClean="0"/>
              <a:t>6</a:t>
            </a:fld>
            <a:endParaRPr lang="en-US"/>
          </a:p>
        </p:txBody>
      </p:sp>
    </p:spTree>
    <p:extLst>
      <p:ext uri="{BB962C8B-B14F-4D97-AF65-F5344CB8AC3E}">
        <p14:creationId xmlns:p14="http://schemas.microsoft.com/office/powerpoint/2010/main" val="25279079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Cost are cost x 5 years</a:t>
            </a:r>
            <a:r>
              <a:rPr lang="en-US" baseline="0" dirty="0" smtClean="0"/>
              <a:t> per patients in 1000 dollars.</a:t>
            </a:r>
          </a:p>
          <a:p>
            <a:endParaRPr lang="en-US" baseline="0" dirty="0" smtClean="0"/>
          </a:p>
          <a:p>
            <a:r>
              <a:rPr lang="en-US" baseline="0" dirty="0" smtClean="0"/>
              <a:t>Annual consumption u/kg 2100 (1400-2900) </a:t>
            </a:r>
            <a:r>
              <a:rPr lang="en-US" baseline="0" dirty="0" err="1" smtClean="0"/>
              <a:t>vs</a:t>
            </a:r>
            <a:r>
              <a:rPr lang="en-US" baseline="0" dirty="0" smtClean="0"/>
              <a:t> 4000 (3000-4900)</a:t>
            </a:r>
            <a:endParaRPr lang="en-US" dirty="0"/>
          </a:p>
        </p:txBody>
      </p:sp>
      <p:sp>
        <p:nvSpPr>
          <p:cNvPr id="4" name="Slide Number Placeholder 3"/>
          <p:cNvSpPr>
            <a:spLocks noGrp="1"/>
          </p:cNvSpPr>
          <p:nvPr>
            <p:ph type="sldNum" sz="quarter" idx="10"/>
          </p:nvPr>
        </p:nvSpPr>
        <p:spPr/>
        <p:txBody>
          <a:bodyPr/>
          <a:lstStyle/>
          <a:p>
            <a:fld id="{7B244980-0DFC-8C4E-8082-A1E48855A008}" type="slidenum">
              <a:rPr lang="en-US" smtClean="0"/>
              <a:t>11</a:t>
            </a:fld>
            <a:endParaRPr lang="en-US"/>
          </a:p>
        </p:txBody>
      </p:sp>
    </p:spTree>
    <p:extLst>
      <p:ext uri="{BB962C8B-B14F-4D97-AF65-F5344CB8AC3E}">
        <p14:creationId xmlns:p14="http://schemas.microsoft.com/office/powerpoint/2010/main" val="34365848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RODIN: you comment</a:t>
            </a:r>
            <a:r>
              <a:rPr lang="en-US" baseline="0" dirty="0" smtClean="0"/>
              <a:t> on the different objective of the study upfront; the non inclusion of the significant variable in the blood analysis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r>
              <a:rPr lang="en-US" dirty="0" err="1" smtClean="0"/>
              <a:t>Advate</a:t>
            </a:r>
            <a:r>
              <a:rPr lang="en-US" dirty="0" smtClean="0"/>
              <a:t>: 42/172  24.4</a:t>
            </a:r>
          </a:p>
          <a:p>
            <a:r>
              <a:rPr lang="en-US" dirty="0" err="1" smtClean="0"/>
              <a:t>Kogenate</a:t>
            </a:r>
            <a:r>
              <a:rPr lang="en-US" dirty="0" smtClean="0"/>
              <a:t>: 45/128 35.2</a:t>
            </a:r>
          </a:p>
          <a:p>
            <a:r>
              <a:rPr lang="en-US" dirty="0" err="1" smtClean="0"/>
              <a:t>Refacto</a:t>
            </a:r>
            <a:r>
              <a:rPr lang="en-US" baseline="0" dirty="0" smtClean="0"/>
              <a:t>: 15/44 34%</a:t>
            </a:r>
          </a:p>
          <a:p>
            <a:endParaRPr lang="en-US" baseline="0" dirty="0" smtClean="0"/>
          </a:p>
          <a:p>
            <a:r>
              <a:rPr lang="sv-SE" baseline="0" dirty="0" smtClean="0"/>
              <a:t>RODIN (33/88 (37.5%) vs 85/319 (26.7%), P=0.05.</a:t>
            </a:r>
            <a:endParaRPr lang="en-US" baseline="0" dirty="0" smtClean="0"/>
          </a:p>
          <a:p>
            <a:endParaRPr lang="en-US" dirty="0" smtClean="0"/>
          </a:p>
          <a:p>
            <a:r>
              <a:rPr lang="en-US" dirty="0" err="1" smtClean="0"/>
              <a:t>Advate</a:t>
            </a:r>
            <a:r>
              <a:rPr lang="en-US" dirty="0" smtClean="0"/>
              <a:t> </a:t>
            </a:r>
            <a:r>
              <a:rPr lang="en-US" dirty="0" err="1" smtClean="0"/>
              <a:t>nR</a:t>
            </a:r>
            <a:r>
              <a:rPr lang="en-US" dirty="0" smtClean="0"/>
              <a:t> 29/114</a:t>
            </a:r>
          </a:p>
          <a:p>
            <a:r>
              <a:rPr lang="en-US" dirty="0" err="1" smtClean="0"/>
              <a:t>Advate</a:t>
            </a:r>
            <a:r>
              <a:rPr lang="en-US" dirty="0" smtClean="0"/>
              <a:t> R 13/48</a:t>
            </a:r>
          </a:p>
          <a:p>
            <a:endParaRPr lang="en-US" dirty="0" smtClean="0"/>
          </a:p>
          <a:p>
            <a:r>
              <a:rPr lang="en-US" dirty="0" err="1" smtClean="0"/>
              <a:t>Kogenate</a:t>
            </a:r>
            <a:r>
              <a:rPr lang="en-US" dirty="0" smtClean="0"/>
              <a:t> </a:t>
            </a:r>
            <a:r>
              <a:rPr lang="en-US" dirty="0" err="1" smtClean="0"/>
              <a:t>nR</a:t>
            </a:r>
            <a:r>
              <a:rPr lang="en-US" dirty="0" smtClean="0"/>
              <a:t>  35/107</a:t>
            </a:r>
          </a:p>
          <a:p>
            <a:r>
              <a:rPr lang="en-US" dirty="0" err="1" smtClean="0"/>
              <a:t>Kogenate</a:t>
            </a:r>
            <a:r>
              <a:rPr lang="en-US" dirty="0" smtClean="0"/>
              <a:t> R 10/21</a:t>
            </a:r>
          </a:p>
          <a:p>
            <a:r>
              <a:rPr lang="en-US" dirty="0" smtClean="0"/>
              <a:t>There was a trend for the incidence of low </a:t>
            </a:r>
            <a:r>
              <a:rPr lang="en-US" dirty="0" err="1" smtClean="0"/>
              <a:t>titre</a:t>
            </a:r>
            <a:r>
              <a:rPr lang="en-US" dirty="0" smtClean="0"/>
              <a:t> inhibitors to increase and for high </a:t>
            </a:r>
            <a:r>
              <a:rPr lang="en-US" dirty="0" err="1" smtClean="0"/>
              <a:t>titre</a:t>
            </a:r>
            <a:r>
              <a:rPr lang="en-US" dirty="0" smtClean="0"/>
              <a:t> inhibitors to decrease with time. Between 2000 and 2006, there were 25 low </a:t>
            </a:r>
            <a:r>
              <a:rPr lang="en-US" dirty="0" err="1" smtClean="0"/>
              <a:t>titre</a:t>
            </a:r>
            <a:r>
              <a:rPr lang="en-US" dirty="0" smtClean="0"/>
              <a:t> inhibitors in 205 PUPs (12.2%) compared with 33/202 (16.3%) during 2007-2013 (P=0.23). In 2000-2006 there were 37/205 high </a:t>
            </a:r>
            <a:r>
              <a:rPr lang="en-US" dirty="0" err="1" smtClean="0"/>
              <a:t>titre</a:t>
            </a:r>
            <a:r>
              <a:rPr lang="en-US" dirty="0" smtClean="0"/>
              <a:t> inhibitors (18.1%) compared with 23/202 (11.4%) in 2007-2013, (P=0.06).</a:t>
            </a:r>
            <a:endParaRPr lang="en-US" dirty="0"/>
          </a:p>
        </p:txBody>
      </p:sp>
      <p:sp>
        <p:nvSpPr>
          <p:cNvPr id="4" name="Slide Number Placeholder 3"/>
          <p:cNvSpPr>
            <a:spLocks noGrp="1"/>
          </p:cNvSpPr>
          <p:nvPr>
            <p:ph type="sldNum" sz="quarter" idx="10"/>
          </p:nvPr>
        </p:nvSpPr>
        <p:spPr/>
        <p:txBody>
          <a:bodyPr/>
          <a:lstStyle/>
          <a:p>
            <a:fld id="{1D9BACE4-094A-B044-A7BF-C8D19E36C2C6}" type="slidenum">
              <a:rPr lang="en-US" smtClean="0"/>
              <a:t>12</a:t>
            </a:fld>
            <a:endParaRPr lang="en-US"/>
          </a:p>
        </p:txBody>
      </p:sp>
    </p:spTree>
    <p:extLst>
      <p:ext uri="{BB962C8B-B14F-4D97-AF65-F5344CB8AC3E}">
        <p14:creationId xmlns:p14="http://schemas.microsoft.com/office/powerpoint/2010/main" val="39649636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Split in three slides to interrogate point by point</a:t>
            </a:r>
          </a:p>
          <a:p>
            <a:endParaRPr lang="en-US" dirty="0" smtClean="0"/>
          </a:p>
          <a:p>
            <a:r>
              <a:rPr lang="en-US" dirty="0" err="1" smtClean="0"/>
              <a:t>alfonso</a:t>
            </a:r>
            <a:endParaRPr lang="en-US" dirty="0"/>
          </a:p>
        </p:txBody>
      </p:sp>
      <p:sp>
        <p:nvSpPr>
          <p:cNvPr id="4" name="Slide Number Placeholder 3"/>
          <p:cNvSpPr>
            <a:spLocks noGrp="1"/>
          </p:cNvSpPr>
          <p:nvPr>
            <p:ph type="sldNum" sz="quarter" idx="10"/>
          </p:nvPr>
        </p:nvSpPr>
        <p:spPr/>
        <p:txBody>
          <a:bodyPr/>
          <a:lstStyle/>
          <a:p>
            <a:fld id="{1D9BACE4-094A-B044-A7BF-C8D19E36C2C6}" type="slidenum">
              <a:rPr lang="en-US" smtClean="0"/>
              <a:t>13</a:t>
            </a:fld>
            <a:endParaRPr lang="en-US"/>
          </a:p>
        </p:txBody>
      </p:sp>
    </p:spTree>
    <p:extLst>
      <p:ext uri="{BB962C8B-B14F-4D97-AF65-F5344CB8AC3E}">
        <p14:creationId xmlns:p14="http://schemas.microsoft.com/office/powerpoint/2010/main" val="13135124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Also comment that many patients when to </a:t>
            </a:r>
            <a:r>
              <a:rPr lang="en-US" dirty="0" err="1" smtClean="0"/>
              <a:t>Refacto</a:t>
            </a:r>
            <a:r>
              <a:rPr lang="en-US" dirty="0" smtClean="0"/>
              <a:t>, and got inhibitors</a:t>
            </a:r>
          </a:p>
          <a:p>
            <a:endParaRPr lang="en-US" dirty="0" smtClean="0"/>
          </a:p>
          <a:p>
            <a:r>
              <a:rPr lang="en-US" dirty="0" smtClean="0"/>
              <a:t>Solid line represent non-RODIN centers</a:t>
            </a:r>
          </a:p>
          <a:p>
            <a:endParaRPr lang="en-US" dirty="0" smtClean="0"/>
          </a:p>
          <a:p>
            <a:r>
              <a:rPr lang="en-US" dirty="0" smtClean="0"/>
              <a:t>For</a:t>
            </a:r>
          </a:p>
          <a:p>
            <a:r>
              <a:rPr lang="en-US" dirty="0" err="1" smtClean="0"/>
              <a:t>Refact</a:t>
            </a:r>
            <a:r>
              <a:rPr lang="en-US" baseline="0" dirty="0" err="1" smtClean="0"/>
              <a:t>o</a:t>
            </a:r>
            <a:r>
              <a:rPr lang="en-US" baseline="0" dirty="0" smtClean="0"/>
              <a:t> AF significant effect on all (15/44, 34%  -- 1.95 UNI 2.63 multi) – on HR (3/44  --- 0.87 1.28)</a:t>
            </a:r>
          </a:p>
          <a:p>
            <a:r>
              <a:rPr lang="en-US" baseline="0" dirty="0" err="1" smtClean="0"/>
              <a:t>Refacto</a:t>
            </a:r>
            <a:r>
              <a:rPr lang="en-US" baseline="0" dirty="0" smtClean="0"/>
              <a:t> no effect on all (12/52, 23%) , non sign 1.7 – 1.5 for HR 10/52 19%</a:t>
            </a:r>
          </a:p>
          <a:p>
            <a:endParaRPr lang="en-US" dirty="0"/>
          </a:p>
        </p:txBody>
      </p:sp>
      <p:sp>
        <p:nvSpPr>
          <p:cNvPr id="4" name="Slide Number Placeholder 3"/>
          <p:cNvSpPr>
            <a:spLocks noGrp="1"/>
          </p:cNvSpPr>
          <p:nvPr>
            <p:ph type="sldNum" sz="quarter" idx="10"/>
          </p:nvPr>
        </p:nvSpPr>
        <p:spPr/>
        <p:txBody>
          <a:bodyPr/>
          <a:lstStyle/>
          <a:p>
            <a:fld id="{1D9BACE4-094A-B044-A7BF-C8D19E36C2C6}" type="slidenum">
              <a:rPr lang="en-US" smtClean="0"/>
              <a:t>14</a:t>
            </a:fld>
            <a:endParaRPr lang="en-US"/>
          </a:p>
        </p:txBody>
      </p:sp>
    </p:spTree>
    <p:extLst>
      <p:ext uri="{BB962C8B-B14F-4D97-AF65-F5344CB8AC3E}">
        <p14:creationId xmlns:p14="http://schemas.microsoft.com/office/powerpoint/2010/main" val="39414651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 name="Shape 256"/>
          <p:cNvSpPr>
            <a:spLocks noGrp="1" noRot="1" noChangeAspect="1"/>
          </p:cNvSpPr>
          <p:nvPr>
            <p:ph type="sldImg"/>
          </p:nvPr>
        </p:nvSpPr>
        <p:spPr>
          <a:prstGeom prst="rect">
            <a:avLst/>
          </a:prstGeom>
        </p:spPr>
        <p:txBody>
          <a:bodyPr/>
          <a:lstStyle/>
          <a:p>
            <a:pPr lvl="0"/>
            <a:endParaRPr/>
          </a:p>
        </p:txBody>
      </p:sp>
      <p:sp>
        <p:nvSpPr>
          <p:cNvPr id="257" name="Shape 257"/>
          <p:cNvSpPr>
            <a:spLocks noGrp="1"/>
          </p:cNvSpPr>
          <p:nvPr>
            <p:ph type="body" sz="quarter" idx="1"/>
          </p:nvPr>
        </p:nvSpPr>
        <p:spPr>
          <a:prstGeom prst="rect">
            <a:avLst/>
          </a:prstGeom>
        </p:spPr>
        <p:txBody>
          <a:bodyPr/>
          <a:lstStyle/>
          <a:p>
            <a:pPr lvl="0">
              <a:defRPr sz="1800"/>
            </a:pPr>
            <a:r>
              <a:rPr sz="2000"/>
              <a:t>The overall rate did not change - the figure is slightly different from the one of the final analysis, because this are non validated data. Data for individual studies converged. This suggests cancelling of random errors in the initial estimates. Also, it looks like PUPs are not so bad to this scope..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CA"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55D72A78-07C5-9C44-A128-ECDD27F755C9}" type="datetimeFigureOut">
              <a:rPr lang="en-US" smtClean="0"/>
              <a:t>15-02-11</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F319999A-9AFE-7F46-B055-B80AA4984756}" type="slidenum">
              <a:rPr lang="en-US" smtClean="0"/>
              <a:t>‹#›</a:t>
            </a:fld>
            <a:endParaRPr lang="en-US"/>
          </a:p>
        </p:txBody>
      </p:sp>
    </p:spTree>
    <p:extLst>
      <p:ext uri="{BB962C8B-B14F-4D97-AF65-F5344CB8AC3E}">
        <p14:creationId xmlns:p14="http://schemas.microsoft.com/office/powerpoint/2010/main" val="34155739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55D72A78-07C5-9C44-A128-ECDD27F755C9}" type="datetimeFigureOut">
              <a:rPr lang="en-US" smtClean="0"/>
              <a:t>15-02-11</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F319999A-9AFE-7F46-B055-B80AA4984756}" type="slidenum">
              <a:rPr lang="en-US" smtClean="0"/>
              <a:t>‹#›</a:t>
            </a:fld>
            <a:endParaRPr lang="en-US"/>
          </a:p>
        </p:txBody>
      </p:sp>
    </p:spTree>
    <p:extLst>
      <p:ext uri="{BB962C8B-B14F-4D97-AF65-F5344CB8AC3E}">
        <p14:creationId xmlns:p14="http://schemas.microsoft.com/office/powerpoint/2010/main" val="42903261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55D72A78-07C5-9C44-A128-ECDD27F755C9}" type="datetimeFigureOut">
              <a:rPr lang="en-US" smtClean="0"/>
              <a:t>15-02-11</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F319999A-9AFE-7F46-B055-B80AA4984756}" type="slidenum">
              <a:rPr lang="en-US" smtClean="0"/>
              <a:t>‹#›</a:t>
            </a:fld>
            <a:endParaRPr lang="en-US"/>
          </a:p>
        </p:txBody>
      </p:sp>
    </p:spTree>
    <p:extLst>
      <p:ext uri="{BB962C8B-B14F-4D97-AF65-F5344CB8AC3E}">
        <p14:creationId xmlns:p14="http://schemas.microsoft.com/office/powerpoint/2010/main" val="5213991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ver">
    <p:spTree>
      <p:nvGrpSpPr>
        <p:cNvPr id="1" name=""/>
        <p:cNvGrpSpPr/>
        <p:nvPr/>
      </p:nvGrpSpPr>
      <p:grpSpPr>
        <a:xfrm>
          <a:off x="0" y="0"/>
          <a:ext cx="0" cy="0"/>
          <a:chOff x="0" y="0"/>
          <a:chExt cx="0" cy="0"/>
        </a:xfrm>
      </p:grpSpPr>
    </p:spTree>
    <p:extLst>
      <p:ext uri="{BB962C8B-B14F-4D97-AF65-F5344CB8AC3E}">
        <p14:creationId xmlns:p14="http://schemas.microsoft.com/office/powerpoint/2010/main" val="552139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Presentation">
    <p:spTree>
      <p:nvGrpSpPr>
        <p:cNvPr id="1" name=""/>
        <p:cNvGrpSpPr/>
        <p:nvPr/>
      </p:nvGrpSpPr>
      <p:grpSpPr>
        <a:xfrm>
          <a:off x="0" y="0"/>
          <a:ext cx="0" cy="0"/>
          <a:chOff x="0" y="0"/>
          <a:chExt cx="0" cy="0"/>
        </a:xfrm>
      </p:grpSpPr>
      <p:sp>
        <p:nvSpPr>
          <p:cNvPr id="2" name="Title 1"/>
          <p:cNvSpPr>
            <a:spLocks noGrp="1"/>
          </p:cNvSpPr>
          <p:nvPr>
            <p:ph type="title"/>
          </p:nvPr>
        </p:nvSpPr>
        <p:spPr>
          <a:xfrm>
            <a:off x="612944" y="394510"/>
            <a:ext cx="8096152" cy="610929"/>
          </a:xfrm>
        </p:spPr>
        <p:txBody>
          <a:bodyPr/>
          <a:lstStyle/>
          <a:p>
            <a:r>
              <a:rPr lang="en-CA"/>
              <a:t>Click to edit Master title style</a:t>
            </a:r>
            <a:endParaRPr lang="en-US"/>
          </a:p>
        </p:txBody>
      </p:sp>
      <p:sp>
        <p:nvSpPr>
          <p:cNvPr id="8" name="Text Placeholder 7"/>
          <p:cNvSpPr>
            <a:spLocks noGrp="1"/>
          </p:cNvSpPr>
          <p:nvPr>
            <p:ph type="body" sz="quarter" idx="13"/>
          </p:nvPr>
        </p:nvSpPr>
        <p:spPr>
          <a:xfrm>
            <a:off x="612945" y="1018668"/>
            <a:ext cx="8100562" cy="3691016"/>
          </a:xfrm>
        </p:spPr>
        <p:txBody>
          <a:bodyPr/>
          <a:lstStyle>
            <a:lvl2pPr>
              <a:defRPr sz="2000"/>
            </a:lvl2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Tree>
    <p:extLst>
      <p:ext uri="{BB962C8B-B14F-4D97-AF65-F5344CB8AC3E}">
        <p14:creationId xmlns:p14="http://schemas.microsoft.com/office/powerpoint/2010/main" val="7053507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18" name="Shape 18"/>
          <p:cNvSpPr>
            <a:spLocks noGrp="1"/>
          </p:cNvSpPr>
          <p:nvPr>
            <p:ph type="title"/>
          </p:nvPr>
        </p:nvSpPr>
        <p:spPr>
          <a:prstGeom prst="rect">
            <a:avLst/>
          </a:prstGeom>
        </p:spPr>
        <p:txBody>
          <a:bodyPr/>
          <a:lstStyle/>
          <a:p>
            <a:pPr lvl="0">
              <a:defRPr sz="1800"/>
            </a:pPr>
            <a:r>
              <a:rPr sz="5000"/>
              <a:t>Title Text</a:t>
            </a:r>
          </a:p>
        </p:txBody>
      </p:sp>
      <p:sp>
        <p:nvSpPr>
          <p:cNvPr id="19" name="Shape 19"/>
          <p:cNvSpPr>
            <a:spLocks noGrp="1"/>
          </p:cNvSpPr>
          <p:nvPr>
            <p:ph type="body" idx="1"/>
          </p:nvPr>
        </p:nvSpPr>
        <p:spPr>
          <a:prstGeom prst="rect">
            <a:avLst/>
          </a:prstGeom>
        </p:spPr>
        <p:txBody>
          <a:bodyPr/>
          <a:lstStyle/>
          <a:p>
            <a:pPr lvl="0">
              <a:defRPr sz="1800"/>
            </a:pPr>
            <a:r>
              <a:rPr sz="2300"/>
              <a:t>Body Level One</a:t>
            </a:r>
          </a:p>
          <a:p>
            <a:pPr lvl="1">
              <a:defRPr sz="1800"/>
            </a:pPr>
            <a:r>
              <a:rPr sz="2300"/>
              <a:t>Body Level Two</a:t>
            </a:r>
          </a:p>
          <a:p>
            <a:pPr lvl="2">
              <a:defRPr sz="1800"/>
            </a:pPr>
            <a:r>
              <a:rPr sz="2300"/>
              <a:t>Body Level Three</a:t>
            </a:r>
          </a:p>
          <a:p>
            <a:pPr lvl="3">
              <a:defRPr sz="1800"/>
            </a:pPr>
            <a:r>
              <a:rPr sz="2300"/>
              <a:t>Body Level Four</a:t>
            </a:r>
          </a:p>
          <a:p>
            <a:pPr lvl="4">
              <a:defRPr sz="1800"/>
            </a:pPr>
            <a:r>
              <a:rPr sz="2300"/>
              <a:t>Body Level Five</a:t>
            </a:r>
          </a:p>
        </p:txBody>
      </p:sp>
    </p:spTree>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01204"/>
            <a:ext cx="8229600" cy="857250"/>
          </a:xfrm>
        </p:spPr>
        <p:txBody>
          <a:bodyPr>
            <a:normAutofit/>
          </a:bodyPr>
          <a:lstStyle>
            <a:lvl1pPr>
              <a:defRPr sz="3600"/>
            </a:lvl1p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cxnSp>
        <p:nvCxnSpPr>
          <p:cNvPr id="7" name="Straight Connector 6"/>
          <p:cNvCxnSpPr/>
          <p:nvPr userDrawn="1"/>
        </p:nvCxnSpPr>
        <p:spPr>
          <a:xfrm>
            <a:off x="457200" y="1063229"/>
            <a:ext cx="8229600" cy="0"/>
          </a:xfrm>
          <a:prstGeom prst="line">
            <a:avLst/>
          </a:prstGeom>
          <a:ln>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sp>
        <p:nvSpPr>
          <p:cNvPr id="9" name="Text Placeholder 8"/>
          <p:cNvSpPr>
            <a:spLocks noGrp="1"/>
          </p:cNvSpPr>
          <p:nvPr>
            <p:ph type="body" sz="quarter" idx="10"/>
          </p:nvPr>
        </p:nvSpPr>
        <p:spPr>
          <a:xfrm>
            <a:off x="457200" y="4594623"/>
            <a:ext cx="8229600" cy="434577"/>
          </a:xfrm>
        </p:spPr>
        <p:txBody>
          <a:bodyPr>
            <a:noAutofit/>
          </a:bodyPr>
          <a:lstStyle>
            <a:lvl1pPr marL="0" indent="0">
              <a:buNone/>
              <a:defRPr sz="1100"/>
            </a:lvl1pPr>
          </a:lstStyle>
          <a:p>
            <a:pPr lvl="0"/>
            <a:r>
              <a:rPr lang="en-US" dirty="0" smtClean="0"/>
              <a:t>Click to edit Master text styles</a:t>
            </a:r>
          </a:p>
        </p:txBody>
      </p:sp>
    </p:spTree>
    <p:extLst>
      <p:ext uri="{BB962C8B-B14F-4D97-AF65-F5344CB8AC3E}">
        <p14:creationId xmlns:p14="http://schemas.microsoft.com/office/powerpoint/2010/main" val="907176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55D72A78-07C5-9C44-A128-ECDD27F755C9}" type="datetimeFigureOut">
              <a:rPr lang="en-US" smtClean="0"/>
              <a:t>15-02-11</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F319999A-9AFE-7F46-B055-B80AA4984756}" type="slidenum">
              <a:rPr lang="en-US" smtClean="0"/>
              <a:t>‹#›</a:t>
            </a:fld>
            <a:endParaRPr lang="en-US"/>
          </a:p>
        </p:txBody>
      </p:sp>
    </p:spTree>
    <p:extLst>
      <p:ext uri="{BB962C8B-B14F-4D97-AF65-F5344CB8AC3E}">
        <p14:creationId xmlns:p14="http://schemas.microsoft.com/office/powerpoint/2010/main" val="1567583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55D72A78-07C5-9C44-A128-ECDD27F755C9}" type="datetimeFigureOut">
              <a:rPr lang="en-US" smtClean="0"/>
              <a:t>15-02-11</a:t>
            </a:fld>
            <a:endParaRPr lang="en-US"/>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F319999A-9AFE-7F46-B055-B80AA4984756}" type="slidenum">
              <a:rPr lang="en-US" smtClean="0"/>
              <a:t>‹#›</a:t>
            </a:fld>
            <a:endParaRPr lang="en-US"/>
          </a:p>
        </p:txBody>
      </p:sp>
    </p:spTree>
    <p:extLst>
      <p:ext uri="{BB962C8B-B14F-4D97-AF65-F5344CB8AC3E}">
        <p14:creationId xmlns:p14="http://schemas.microsoft.com/office/powerpoint/2010/main" val="14720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a:xfrm>
            <a:off x="457200" y="4767263"/>
            <a:ext cx="2133600" cy="273844"/>
          </a:xfrm>
          <a:prstGeom prst="rect">
            <a:avLst/>
          </a:prstGeom>
        </p:spPr>
        <p:txBody>
          <a:bodyPr/>
          <a:lstStyle/>
          <a:p>
            <a:fld id="{55D72A78-07C5-9C44-A128-ECDD27F755C9}" type="datetimeFigureOut">
              <a:rPr lang="en-US" smtClean="0"/>
              <a:t>15-02-11</a:t>
            </a:fld>
            <a:endParaRPr lang="en-US"/>
          </a:p>
        </p:txBody>
      </p:sp>
      <p:sp>
        <p:nvSpPr>
          <p:cNvPr id="8" name="Footer Placeholder 7"/>
          <p:cNvSpPr>
            <a:spLocks noGrp="1"/>
          </p:cNvSpPr>
          <p:nvPr>
            <p:ph type="ftr" sz="quarter" idx="11"/>
          </p:nvPr>
        </p:nvSpPr>
        <p:spPr>
          <a:xfrm>
            <a:off x="3124200" y="4767263"/>
            <a:ext cx="2895600" cy="273844"/>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4767263"/>
            <a:ext cx="2133600" cy="273844"/>
          </a:xfrm>
          <a:prstGeom prst="rect">
            <a:avLst/>
          </a:prstGeom>
        </p:spPr>
        <p:txBody>
          <a:bodyPr/>
          <a:lstStyle/>
          <a:p>
            <a:fld id="{F319999A-9AFE-7F46-B055-B80AA4984756}" type="slidenum">
              <a:rPr lang="en-US" smtClean="0"/>
              <a:t>‹#›</a:t>
            </a:fld>
            <a:endParaRPr lang="en-US"/>
          </a:p>
        </p:txBody>
      </p:sp>
    </p:spTree>
    <p:extLst>
      <p:ext uri="{BB962C8B-B14F-4D97-AF65-F5344CB8AC3E}">
        <p14:creationId xmlns:p14="http://schemas.microsoft.com/office/powerpoint/2010/main" val="1416295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a:xfrm>
            <a:off x="457200" y="4767263"/>
            <a:ext cx="2133600" cy="273844"/>
          </a:xfrm>
          <a:prstGeom prst="rect">
            <a:avLst/>
          </a:prstGeom>
        </p:spPr>
        <p:txBody>
          <a:bodyPr/>
          <a:lstStyle/>
          <a:p>
            <a:fld id="{55D72A78-07C5-9C44-A128-ECDD27F755C9}" type="datetimeFigureOut">
              <a:rPr lang="en-US" smtClean="0"/>
              <a:t>15-02-11</a:t>
            </a:fld>
            <a:endParaRPr lang="en-US"/>
          </a:p>
        </p:txBody>
      </p:sp>
      <p:sp>
        <p:nvSpPr>
          <p:cNvPr id="4" name="Footer Placeholder 3"/>
          <p:cNvSpPr>
            <a:spLocks noGrp="1"/>
          </p:cNvSpPr>
          <p:nvPr>
            <p:ph type="ftr" sz="quarter" idx="11"/>
          </p:nvPr>
        </p:nvSpPr>
        <p:spPr>
          <a:xfrm>
            <a:off x="3124200" y="4767263"/>
            <a:ext cx="2895600" cy="273844"/>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4767263"/>
            <a:ext cx="2133600" cy="273844"/>
          </a:xfrm>
          <a:prstGeom prst="rect">
            <a:avLst/>
          </a:prstGeom>
        </p:spPr>
        <p:txBody>
          <a:bodyPr/>
          <a:lstStyle/>
          <a:p>
            <a:fld id="{F319999A-9AFE-7F46-B055-B80AA4984756}" type="slidenum">
              <a:rPr lang="en-US" smtClean="0"/>
              <a:t>‹#›</a:t>
            </a:fld>
            <a:endParaRPr lang="en-US"/>
          </a:p>
        </p:txBody>
      </p:sp>
    </p:spTree>
    <p:extLst>
      <p:ext uri="{BB962C8B-B14F-4D97-AF65-F5344CB8AC3E}">
        <p14:creationId xmlns:p14="http://schemas.microsoft.com/office/powerpoint/2010/main" val="2403518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3844"/>
          </a:xfrm>
          <a:prstGeom prst="rect">
            <a:avLst/>
          </a:prstGeom>
        </p:spPr>
        <p:txBody>
          <a:bodyPr/>
          <a:lstStyle/>
          <a:p>
            <a:fld id="{55D72A78-07C5-9C44-A128-ECDD27F755C9}" type="datetimeFigureOut">
              <a:rPr lang="en-US" smtClean="0"/>
              <a:t>15-02-11</a:t>
            </a:fld>
            <a:endParaRPr lang="en-US"/>
          </a:p>
        </p:txBody>
      </p:sp>
      <p:sp>
        <p:nvSpPr>
          <p:cNvPr id="3" name="Footer Placeholder 2"/>
          <p:cNvSpPr>
            <a:spLocks noGrp="1"/>
          </p:cNvSpPr>
          <p:nvPr>
            <p:ph type="ftr" sz="quarter" idx="11"/>
          </p:nvPr>
        </p:nvSpPr>
        <p:spPr>
          <a:xfrm>
            <a:off x="3124200" y="4767263"/>
            <a:ext cx="2895600" cy="273844"/>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4767263"/>
            <a:ext cx="2133600" cy="273844"/>
          </a:xfrm>
          <a:prstGeom prst="rect">
            <a:avLst/>
          </a:prstGeom>
        </p:spPr>
        <p:txBody>
          <a:bodyPr/>
          <a:lstStyle/>
          <a:p>
            <a:fld id="{F319999A-9AFE-7F46-B055-B80AA4984756}" type="slidenum">
              <a:rPr lang="en-US" smtClean="0"/>
              <a:t>‹#›</a:t>
            </a:fld>
            <a:endParaRPr lang="en-US"/>
          </a:p>
        </p:txBody>
      </p:sp>
    </p:spTree>
    <p:extLst>
      <p:ext uri="{BB962C8B-B14F-4D97-AF65-F5344CB8AC3E}">
        <p14:creationId xmlns:p14="http://schemas.microsoft.com/office/powerpoint/2010/main" val="28212515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55D72A78-07C5-9C44-A128-ECDD27F755C9}" type="datetimeFigureOut">
              <a:rPr lang="en-US" smtClean="0"/>
              <a:t>15-02-11</a:t>
            </a:fld>
            <a:endParaRPr lang="en-US"/>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F319999A-9AFE-7F46-B055-B80AA4984756}" type="slidenum">
              <a:rPr lang="en-US" smtClean="0"/>
              <a:t>‹#›</a:t>
            </a:fld>
            <a:endParaRPr lang="en-US"/>
          </a:p>
        </p:txBody>
      </p:sp>
    </p:spTree>
    <p:extLst>
      <p:ext uri="{BB962C8B-B14F-4D97-AF65-F5344CB8AC3E}">
        <p14:creationId xmlns:p14="http://schemas.microsoft.com/office/powerpoint/2010/main" val="35668852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55D72A78-07C5-9C44-A128-ECDD27F755C9}" type="datetimeFigureOut">
              <a:rPr lang="en-US" smtClean="0"/>
              <a:t>15-02-11</a:t>
            </a:fld>
            <a:endParaRPr lang="en-US"/>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F319999A-9AFE-7F46-B055-B80AA4984756}" type="slidenum">
              <a:rPr lang="en-US" smtClean="0"/>
              <a:t>‹#›</a:t>
            </a:fld>
            <a:endParaRPr lang="en-US"/>
          </a:p>
        </p:txBody>
      </p:sp>
    </p:spTree>
    <p:extLst>
      <p:ext uri="{BB962C8B-B14F-4D97-AF65-F5344CB8AC3E}">
        <p14:creationId xmlns:p14="http://schemas.microsoft.com/office/powerpoint/2010/main" val="185858682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CA"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extLst>
      <p:ext uri="{BB962C8B-B14F-4D97-AF65-F5344CB8AC3E}">
        <p14:creationId xmlns:p14="http://schemas.microsoft.com/office/powerpoint/2010/main" val="33489057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663" r:id="rId14"/>
  </p:sldLayoutIdLst>
  <p:txStyles>
    <p:titleStyle>
      <a:lvl1pPr algn="ctr" defTabSz="457200" rtl="0" eaLnBrk="1" latinLnBrk="0" hangingPunct="1">
        <a:spcBef>
          <a:spcPct val="0"/>
        </a:spcBef>
        <a:buNone/>
        <a:defRPr sz="3600" kern="1200">
          <a:solidFill>
            <a:schemeClr val="accent2">
              <a:lumMod val="75000"/>
            </a:schemeClr>
          </a:solidFill>
          <a:latin typeface="+mj-lt"/>
          <a:ea typeface="+mj-ea"/>
          <a:cs typeface="+mj-cs"/>
        </a:defRPr>
      </a:lvl1pPr>
    </p:titleStyle>
    <p:body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package" Target="../embeddings/Microsoft_Word_Document1.docx"/><Relationship Id="rId5" Type="http://schemas.openxmlformats.org/officeDocument/2006/relationships/image" Target="../media/image8.emf"/><Relationship Id="rId6" Type="http://schemas.openxmlformats.org/officeDocument/2006/relationships/image" Target="../media/image9.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chart" Target="../charts/char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hyperlink" Target="http://hemophilia.mcmaster.ca/" TargetMode="External"/></Relationships>
</file>

<file path=ppt/slides/_rels/slide3.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2.xml"/><Relationship Id="rId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818210198"/>
              </p:ext>
            </p:extLst>
          </p:nvPr>
        </p:nvGraphicFramePr>
        <p:xfrm>
          <a:off x="637508" y="1959905"/>
          <a:ext cx="7868060" cy="3037258"/>
        </p:xfrm>
        <a:graphic>
          <a:graphicData uri="http://schemas.openxmlformats.org/drawingml/2006/table">
            <a:tbl>
              <a:tblPr firstRow="1" bandRow="1">
                <a:tableStyleId>{5C22544A-7EE6-4342-B048-85BDC9FD1C3A}</a:tableStyleId>
              </a:tblPr>
              <a:tblGrid>
                <a:gridCol w="7868060"/>
              </a:tblGrid>
              <a:tr h="42481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3200" dirty="0" smtClean="0">
                          <a:solidFill>
                            <a:schemeClr val="accent2">
                              <a:lumMod val="75000"/>
                            </a:schemeClr>
                          </a:solidFill>
                        </a:rPr>
                        <a:t>Advances in Technology: How can we Assess the Potential, and then Confirm the Reality</a:t>
                      </a:r>
                      <a:r>
                        <a:rPr lang="en-CA" sz="3200" dirty="0" smtClean="0">
                          <a:solidFill>
                            <a:schemeClr val="accent2">
                              <a:lumMod val="75000"/>
                            </a:schemeClr>
                          </a:solidFill>
                          <a:effectLst/>
                        </a:rPr>
                        <a:t> </a:t>
                      </a:r>
                      <a:endParaRPr lang="en-CA" sz="2400" dirty="0">
                        <a:solidFill>
                          <a:schemeClr val="accent2">
                            <a:lumMod val="75000"/>
                          </a:schemeClr>
                        </a:solidFill>
                      </a:endParaRPr>
                    </a:p>
                  </a:txBody>
                  <a:tcPr marL="0" marR="0" marT="0" marB="152400">
                    <a:lnB w="38100" cap="flat" cmpd="sng" algn="ctr">
                      <a:solidFill>
                        <a:schemeClr val="accent2">
                          <a:lumMod val="75000"/>
                        </a:schemeClr>
                      </a:solidFill>
                      <a:prstDash val="solid"/>
                      <a:round/>
                      <a:headEnd type="none" w="med" len="med"/>
                      <a:tailEnd type="none" w="med" len="med"/>
                    </a:lnB>
                    <a:noFill/>
                  </a:tcPr>
                </a:tc>
              </a:tr>
              <a:tr h="190949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800" dirty="0" smtClean="0">
                          <a:solidFill>
                            <a:schemeClr val="tx1"/>
                          </a:solidFill>
                        </a:rPr>
                        <a:t>Alfonso Iorio, MD, PhD</a:t>
                      </a:r>
                    </a:p>
                    <a:p>
                      <a:r>
                        <a:rPr lang="en-US" sz="2000" dirty="0" smtClean="0">
                          <a:solidFill>
                            <a:schemeClr val="tx1"/>
                          </a:solidFill>
                        </a:rPr>
                        <a:t>Health Information Research Unit &amp; Hemophilia Program</a:t>
                      </a:r>
                      <a:endParaRPr lang="en-US" sz="2000" dirty="0">
                        <a:solidFill>
                          <a:schemeClr val="tx1"/>
                        </a:solidFill>
                      </a:endParaRPr>
                    </a:p>
                    <a:p>
                      <a:r>
                        <a:rPr lang="en-US" sz="2000" dirty="0" smtClean="0">
                          <a:solidFill>
                            <a:schemeClr val="tx1"/>
                          </a:solidFill>
                        </a:rPr>
                        <a:t>McMaster</a:t>
                      </a:r>
                      <a:r>
                        <a:rPr lang="en-US" sz="2000" baseline="0" dirty="0" smtClean="0">
                          <a:solidFill>
                            <a:schemeClr val="tx1"/>
                          </a:solidFill>
                        </a:rPr>
                        <a:t> University</a:t>
                      </a:r>
                      <a:endParaRPr lang="en-US" sz="2000" dirty="0">
                        <a:solidFill>
                          <a:schemeClr val="tx1"/>
                        </a:solidFill>
                      </a:endParaRPr>
                    </a:p>
                    <a:p>
                      <a:r>
                        <a:rPr lang="en-US" sz="2000" dirty="0" smtClean="0">
                          <a:solidFill>
                            <a:schemeClr val="tx1"/>
                          </a:solidFill>
                        </a:rPr>
                        <a:t>Canada</a:t>
                      </a:r>
                      <a:endParaRPr lang="en-US" sz="2000" dirty="0">
                        <a:solidFill>
                          <a:schemeClr val="tx1"/>
                        </a:solidFill>
                      </a:endParaRPr>
                    </a:p>
                  </a:txBody>
                  <a:tcPr marL="0" marR="0" marT="152400" marB="0">
                    <a:lnT w="38100" cap="flat" cmpd="sng" algn="ctr">
                      <a:solidFill>
                        <a:schemeClr val="accent2">
                          <a:lumMod val="75000"/>
                        </a:schemeClr>
                      </a:solidFill>
                      <a:prstDash val="solid"/>
                      <a:round/>
                      <a:headEnd type="none" w="med" len="med"/>
                      <a:tailEnd type="none" w="med" len="med"/>
                    </a:lnT>
                    <a:noFill/>
                  </a:tcPr>
                </a:tc>
              </a:tr>
            </a:tbl>
          </a:graphicData>
        </a:graphic>
      </p:graphicFrame>
    </p:spTree>
    <p:extLst>
      <p:ext uri="{BB962C8B-B14F-4D97-AF65-F5344CB8AC3E}">
        <p14:creationId xmlns:p14="http://schemas.microsoft.com/office/powerpoint/2010/main" val="14815305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921" y="58056"/>
            <a:ext cx="8464158" cy="50364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822221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smtClean="0"/>
              <a:t>Long-term comparison of different regimens</a:t>
            </a:r>
            <a:endParaRPr lang="en-US" sz="2800" b="1" dirty="0"/>
          </a:p>
        </p:txBody>
      </p:sp>
      <p:sp>
        <p:nvSpPr>
          <p:cNvPr id="5" name="Content Placeholder 4"/>
          <p:cNvSpPr>
            <a:spLocks noGrp="1"/>
          </p:cNvSpPr>
          <p:nvPr>
            <p:ph idx="1"/>
          </p:nvPr>
        </p:nvSpPr>
        <p:spPr/>
        <p:txBody>
          <a:bodyPr/>
          <a:lstStyle/>
          <a:p>
            <a:endParaRPr lang="en-GB"/>
          </a:p>
        </p:txBody>
      </p:sp>
      <p:sp>
        <p:nvSpPr>
          <p:cNvPr id="7" name="Text Placeholder 6"/>
          <p:cNvSpPr>
            <a:spLocks noGrp="1"/>
          </p:cNvSpPr>
          <p:nvPr>
            <p:ph type="body" sz="quarter" idx="10"/>
          </p:nvPr>
        </p:nvSpPr>
        <p:spPr/>
        <p:txBody>
          <a:bodyPr/>
          <a:lstStyle/>
          <a:p>
            <a:r>
              <a:rPr lang="en-US" dirty="0"/>
              <a:t>Fischer, K et al. </a:t>
            </a:r>
            <a:r>
              <a:rPr lang="en-US" i="1" dirty="0" smtClean="0"/>
              <a:t>Blood </a:t>
            </a:r>
            <a:r>
              <a:rPr lang="en-US" dirty="0" smtClean="0"/>
              <a:t>2013;122(7):1129–36</a:t>
            </a:r>
            <a:r>
              <a:rPr lang="en-US" dirty="0"/>
              <a:t>. </a:t>
            </a:r>
          </a:p>
        </p:txBody>
      </p:sp>
      <p:graphicFrame>
        <p:nvGraphicFramePr>
          <p:cNvPr id="6" name="Table 5"/>
          <p:cNvGraphicFramePr>
            <a:graphicFrameLocks noGrp="1"/>
          </p:cNvGraphicFramePr>
          <p:nvPr>
            <p:extLst>
              <p:ext uri="{D42A27DB-BD31-4B8C-83A1-F6EECF244321}">
                <p14:modId xmlns:p14="http://schemas.microsoft.com/office/powerpoint/2010/main" val="2685692325"/>
              </p:ext>
            </p:extLst>
          </p:nvPr>
        </p:nvGraphicFramePr>
        <p:xfrm>
          <a:off x="377831" y="1257231"/>
          <a:ext cx="8039372" cy="3235960"/>
        </p:xfrm>
        <a:graphic>
          <a:graphicData uri="http://schemas.openxmlformats.org/drawingml/2006/table">
            <a:tbl>
              <a:tblPr firstRow="1" bandRow="1">
                <a:tableStyleId>{72833802-FEF1-4C79-8D5D-14CF1EAF98D9}</a:tableStyleId>
              </a:tblPr>
              <a:tblGrid>
                <a:gridCol w="2009843"/>
                <a:gridCol w="2009843"/>
                <a:gridCol w="2009843"/>
                <a:gridCol w="2009843"/>
              </a:tblGrid>
              <a:tr h="370840">
                <a:tc>
                  <a:txBody>
                    <a:bodyPr/>
                    <a:lstStyle/>
                    <a:p>
                      <a:endParaRPr lang="en-US" dirty="0"/>
                    </a:p>
                  </a:txBody>
                  <a:tcPr>
                    <a:solidFill>
                      <a:schemeClr val="accent2">
                        <a:lumMod val="75000"/>
                      </a:schemeClr>
                    </a:solidFill>
                  </a:tcPr>
                </a:tc>
                <a:tc>
                  <a:txBody>
                    <a:bodyPr/>
                    <a:lstStyle/>
                    <a:p>
                      <a:pPr algn="ctr"/>
                      <a:r>
                        <a:rPr lang="en-US" dirty="0" smtClean="0"/>
                        <a:t>Netherlands</a:t>
                      </a:r>
                    </a:p>
                    <a:p>
                      <a:pPr algn="ctr"/>
                      <a:r>
                        <a:rPr lang="en-US" dirty="0" smtClean="0"/>
                        <a:t>Median (IQR)</a:t>
                      </a:r>
                      <a:endParaRPr lang="en-US" dirty="0"/>
                    </a:p>
                  </a:txBody>
                  <a:tcPr>
                    <a:solidFill>
                      <a:schemeClr val="accent2">
                        <a:lumMod val="75000"/>
                      </a:schemeClr>
                    </a:solidFill>
                  </a:tcPr>
                </a:tc>
                <a:tc>
                  <a:txBody>
                    <a:bodyPr/>
                    <a:lstStyle/>
                    <a:p>
                      <a:pPr algn="ctr"/>
                      <a:r>
                        <a:rPr lang="en-US" dirty="0" smtClean="0"/>
                        <a:t>Sweden</a:t>
                      </a:r>
                    </a:p>
                    <a:p>
                      <a:pPr algn="ctr"/>
                      <a:r>
                        <a:rPr lang="en-US" dirty="0" smtClean="0"/>
                        <a:t>Median</a:t>
                      </a:r>
                      <a:r>
                        <a:rPr lang="en-US" baseline="0" dirty="0" smtClean="0"/>
                        <a:t> (IQR)</a:t>
                      </a:r>
                      <a:endParaRPr lang="en-US" dirty="0"/>
                    </a:p>
                  </a:txBody>
                  <a:tcPr>
                    <a:solidFill>
                      <a:schemeClr val="accent2">
                        <a:lumMod val="75000"/>
                      </a:schemeClr>
                    </a:solidFill>
                  </a:tcPr>
                </a:tc>
                <a:tc>
                  <a:txBody>
                    <a:bodyPr/>
                    <a:lstStyle/>
                    <a:p>
                      <a:pPr algn="ctr"/>
                      <a:r>
                        <a:rPr lang="en-US" dirty="0" smtClean="0"/>
                        <a:t>P</a:t>
                      </a:r>
                      <a:endParaRPr lang="en-US" dirty="0"/>
                    </a:p>
                  </a:txBody>
                  <a:tcPr>
                    <a:solidFill>
                      <a:schemeClr val="accent2">
                        <a:lumMod val="75000"/>
                      </a:schemeClr>
                    </a:solidFill>
                  </a:tcPr>
                </a:tc>
              </a:tr>
              <a:tr h="370840">
                <a:tc>
                  <a:txBody>
                    <a:bodyPr/>
                    <a:lstStyle/>
                    <a:p>
                      <a:r>
                        <a:rPr lang="en-US" dirty="0" smtClean="0"/>
                        <a:t>Joint</a:t>
                      </a:r>
                      <a:r>
                        <a:rPr lang="en-US" baseline="0" dirty="0" smtClean="0"/>
                        <a:t> bleeds, 5 </a:t>
                      </a:r>
                      <a:r>
                        <a:rPr lang="en-US" baseline="0" dirty="0" err="1" smtClean="0"/>
                        <a:t>yr</a:t>
                      </a:r>
                      <a:endParaRPr lang="en-US" dirty="0"/>
                    </a:p>
                  </a:txBody>
                  <a:tcPr/>
                </a:tc>
                <a:tc>
                  <a:txBody>
                    <a:bodyPr/>
                    <a:lstStyle/>
                    <a:p>
                      <a:pPr algn="ctr"/>
                      <a:r>
                        <a:rPr lang="en-US" dirty="0" smtClean="0"/>
                        <a:t>10</a:t>
                      </a:r>
                      <a:r>
                        <a:rPr lang="en-US" baseline="0" dirty="0" smtClean="0"/>
                        <a:t> (4–18)</a:t>
                      </a:r>
                      <a:endParaRPr lang="en-US" dirty="0"/>
                    </a:p>
                  </a:txBody>
                  <a:tcPr/>
                </a:tc>
                <a:tc>
                  <a:txBody>
                    <a:bodyPr/>
                    <a:lstStyle/>
                    <a:p>
                      <a:pPr algn="ctr"/>
                      <a:r>
                        <a:rPr lang="en-US" dirty="0" smtClean="0"/>
                        <a:t>2.5 (0.-9.3)</a:t>
                      </a:r>
                      <a:endParaRPr lang="en-US" dirty="0"/>
                    </a:p>
                  </a:txBody>
                  <a:tcPr/>
                </a:tc>
                <a:tc>
                  <a:txBody>
                    <a:bodyPr/>
                    <a:lstStyle/>
                    <a:p>
                      <a:pPr algn="ctr"/>
                      <a:r>
                        <a:rPr lang="en-US" dirty="0" smtClean="0"/>
                        <a:t>&lt;.01</a:t>
                      </a:r>
                      <a:endParaRPr lang="en-US" dirty="0"/>
                    </a:p>
                  </a:txBody>
                  <a:tcPr/>
                </a:tc>
              </a:tr>
              <a:tr h="370840">
                <a:tc>
                  <a:txBody>
                    <a:bodyPr/>
                    <a:lstStyle/>
                    <a:p>
                      <a:r>
                        <a:rPr lang="en-US" dirty="0" smtClean="0"/>
                        <a:t>Nr</a:t>
                      </a:r>
                      <a:r>
                        <a:rPr lang="en-US" baseline="0" dirty="0" smtClean="0"/>
                        <a:t> joints</a:t>
                      </a:r>
                      <a:endParaRPr lang="en-US" dirty="0"/>
                    </a:p>
                  </a:txBody>
                  <a:tcPr/>
                </a:tc>
                <a:tc>
                  <a:txBody>
                    <a:bodyPr/>
                    <a:lstStyle/>
                    <a:p>
                      <a:pPr algn="ctr"/>
                      <a:r>
                        <a:rPr lang="en-US" dirty="0" smtClean="0"/>
                        <a:t>2 (1</a:t>
                      </a:r>
                      <a:r>
                        <a:rPr lang="en-US" baseline="0" dirty="0" smtClean="0"/>
                        <a:t>–</a:t>
                      </a:r>
                      <a:r>
                        <a:rPr lang="en-US" dirty="0" smtClean="0"/>
                        <a:t>4)</a:t>
                      </a:r>
                      <a:endParaRPr lang="en-US" dirty="0"/>
                    </a:p>
                  </a:txBody>
                  <a:tcPr/>
                </a:tc>
                <a:tc>
                  <a:txBody>
                    <a:bodyPr/>
                    <a:lstStyle/>
                    <a:p>
                      <a:pPr algn="ctr"/>
                      <a:r>
                        <a:rPr lang="en-US" dirty="0" smtClean="0"/>
                        <a:t>3 (2</a:t>
                      </a:r>
                      <a:r>
                        <a:rPr lang="en-US" baseline="0" dirty="0" smtClean="0"/>
                        <a:t>–</a:t>
                      </a:r>
                      <a:r>
                        <a:rPr lang="en-US" dirty="0" smtClean="0"/>
                        <a:t>3)</a:t>
                      </a:r>
                      <a:endParaRPr lang="en-US" dirty="0"/>
                    </a:p>
                  </a:txBody>
                  <a:tcPr/>
                </a:tc>
                <a:tc>
                  <a:txBody>
                    <a:bodyPr/>
                    <a:lstStyle/>
                    <a:p>
                      <a:pPr algn="ctr"/>
                      <a:r>
                        <a:rPr lang="en-US" dirty="0" smtClean="0"/>
                        <a:t>.47</a:t>
                      </a:r>
                      <a:endParaRPr lang="en-US" dirty="0"/>
                    </a:p>
                  </a:txBody>
                  <a:tcPr/>
                </a:tc>
              </a:tr>
              <a:tr h="370840">
                <a:tc>
                  <a:txBody>
                    <a:bodyPr/>
                    <a:lstStyle/>
                    <a:p>
                      <a:r>
                        <a:rPr lang="en-US" dirty="0" smtClean="0"/>
                        <a:t>HJHS (max144)</a:t>
                      </a:r>
                      <a:endParaRPr lang="en-US" dirty="0"/>
                    </a:p>
                  </a:txBody>
                  <a:tcPr/>
                </a:tc>
                <a:tc>
                  <a:txBody>
                    <a:bodyPr/>
                    <a:lstStyle/>
                    <a:p>
                      <a:pPr algn="ctr"/>
                      <a:r>
                        <a:rPr lang="en-US" dirty="0" smtClean="0"/>
                        <a:t>9.0 (2.0–18.)</a:t>
                      </a:r>
                      <a:endParaRPr lang="en-US" dirty="0"/>
                    </a:p>
                  </a:txBody>
                  <a:tcPr/>
                </a:tc>
                <a:tc>
                  <a:txBody>
                    <a:bodyPr/>
                    <a:lstStyle/>
                    <a:p>
                      <a:pPr algn="ctr"/>
                      <a:r>
                        <a:rPr lang="en-US" dirty="0" smtClean="0"/>
                        <a:t>4.0 (2.0–6.0)</a:t>
                      </a:r>
                      <a:endParaRPr lang="en-US" dirty="0"/>
                    </a:p>
                  </a:txBody>
                  <a:tcPr/>
                </a:tc>
                <a:tc>
                  <a:txBody>
                    <a:bodyPr/>
                    <a:lstStyle/>
                    <a:p>
                      <a:pPr algn="ctr"/>
                      <a:r>
                        <a:rPr lang="en-US" dirty="0" smtClean="0"/>
                        <a:t>&lt;.01</a:t>
                      </a:r>
                      <a:endParaRPr lang="en-US" dirty="0"/>
                    </a:p>
                  </a:txBody>
                  <a:tcPr/>
                </a:tc>
              </a:tr>
              <a:tr h="370840">
                <a:tc>
                  <a:txBody>
                    <a:bodyPr/>
                    <a:lstStyle/>
                    <a:p>
                      <a:r>
                        <a:rPr lang="en-US" dirty="0" smtClean="0"/>
                        <a:t>Activity (max 100)</a:t>
                      </a:r>
                      <a:endParaRPr lang="en-US" dirty="0"/>
                    </a:p>
                  </a:txBody>
                  <a:tcPr/>
                </a:tc>
                <a:tc>
                  <a:txBody>
                    <a:bodyPr/>
                    <a:lstStyle/>
                    <a:p>
                      <a:pPr algn="ctr"/>
                      <a:r>
                        <a:rPr lang="en-US" dirty="0" smtClean="0"/>
                        <a:t>93 (81</a:t>
                      </a:r>
                      <a:r>
                        <a:rPr lang="en-US" baseline="0" dirty="0" smtClean="0"/>
                        <a:t>–</a:t>
                      </a:r>
                      <a:r>
                        <a:rPr lang="en-US" dirty="0" smtClean="0"/>
                        <a:t>98)</a:t>
                      </a:r>
                      <a:endParaRPr lang="en-US" dirty="0"/>
                    </a:p>
                  </a:txBody>
                  <a:tcPr/>
                </a:tc>
                <a:tc>
                  <a:txBody>
                    <a:bodyPr/>
                    <a:lstStyle/>
                    <a:p>
                      <a:pPr algn="ctr"/>
                      <a:r>
                        <a:rPr lang="en-US" dirty="0" smtClean="0"/>
                        <a:t>99 (93</a:t>
                      </a:r>
                      <a:r>
                        <a:rPr lang="en-US" baseline="0" dirty="0" smtClean="0"/>
                        <a:t>–</a:t>
                      </a:r>
                      <a:r>
                        <a:rPr lang="en-US" dirty="0" smtClean="0"/>
                        <a:t>100)</a:t>
                      </a:r>
                      <a:endParaRPr lang="en-US" dirty="0"/>
                    </a:p>
                  </a:txBody>
                  <a:tcPr/>
                </a:tc>
                <a:tc>
                  <a:txBody>
                    <a:bodyPr/>
                    <a:lstStyle/>
                    <a:p>
                      <a:pPr algn="ctr"/>
                      <a:r>
                        <a:rPr lang="en-US" dirty="0" smtClean="0"/>
                        <a:t>&lt;.01</a:t>
                      </a:r>
                      <a:endParaRPr lang="en-US" dirty="0"/>
                    </a:p>
                  </a:txBody>
                  <a:tcPr/>
                </a:tc>
              </a:tr>
              <a:tr h="370840">
                <a:tc>
                  <a:txBody>
                    <a:bodyPr/>
                    <a:lstStyle/>
                    <a:p>
                      <a:r>
                        <a:rPr lang="en-US" dirty="0" smtClean="0"/>
                        <a:t>EQ-D5</a:t>
                      </a:r>
                      <a:r>
                        <a:rPr lang="en-US" baseline="0" dirty="0" smtClean="0"/>
                        <a:t> utility</a:t>
                      </a:r>
                      <a:endParaRPr lang="en-US" dirty="0"/>
                    </a:p>
                  </a:txBody>
                  <a:tcPr/>
                </a:tc>
                <a:tc>
                  <a:txBody>
                    <a:bodyPr/>
                    <a:lstStyle/>
                    <a:p>
                      <a:pPr algn="ctr"/>
                      <a:r>
                        <a:rPr lang="en-US" dirty="0" smtClean="0"/>
                        <a:t>0.94 (0.81–1.00)</a:t>
                      </a:r>
                      <a:endParaRPr lang="en-US" dirty="0"/>
                    </a:p>
                  </a:txBody>
                  <a:tcPr/>
                </a:tc>
                <a:tc>
                  <a:txBody>
                    <a:bodyPr/>
                    <a:lstStyle/>
                    <a:p>
                      <a:pPr algn="ctr"/>
                      <a:r>
                        <a:rPr lang="en-US" dirty="0" smtClean="0"/>
                        <a:t>1.00 (0.81–1.00)</a:t>
                      </a:r>
                      <a:endParaRPr lang="en-US" dirty="0"/>
                    </a:p>
                  </a:txBody>
                  <a:tcPr/>
                </a:tc>
                <a:tc>
                  <a:txBody>
                    <a:bodyPr/>
                    <a:lstStyle/>
                    <a:p>
                      <a:pPr algn="ctr"/>
                      <a:r>
                        <a:rPr lang="en-US" dirty="0" smtClean="0"/>
                        <a:t>.93</a:t>
                      </a:r>
                      <a:endParaRPr lang="en-US" dirty="0"/>
                    </a:p>
                  </a:txBody>
                  <a:tcPr/>
                </a:tc>
              </a:tr>
              <a:tr h="370840">
                <a:tc>
                  <a:txBody>
                    <a:bodyPr/>
                    <a:lstStyle/>
                    <a:p>
                      <a:r>
                        <a:rPr lang="en-US" dirty="0" smtClean="0"/>
                        <a:t>Factor</a:t>
                      </a:r>
                      <a:r>
                        <a:rPr lang="en-US" baseline="0" dirty="0" smtClean="0"/>
                        <a:t> cost</a:t>
                      </a:r>
                      <a:endParaRPr lang="en-US" dirty="0"/>
                    </a:p>
                  </a:txBody>
                  <a:tcPr/>
                </a:tc>
                <a:tc>
                  <a:txBody>
                    <a:bodyPr/>
                    <a:lstStyle/>
                    <a:p>
                      <a:pPr algn="ctr"/>
                      <a:r>
                        <a:rPr lang="en-US" dirty="0" smtClean="0"/>
                        <a:t>851</a:t>
                      </a:r>
                      <a:r>
                        <a:rPr lang="en-US" baseline="0" dirty="0" smtClean="0"/>
                        <a:t> (647–1048)</a:t>
                      </a:r>
                      <a:endParaRPr lang="en-US" dirty="0"/>
                    </a:p>
                  </a:txBody>
                  <a:tcPr/>
                </a:tc>
                <a:tc>
                  <a:txBody>
                    <a:bodyPr/>
                    <a:lstStyle/>
                    <a:p>
                      <a:pPr algn="ctr"/>
                      <a:r>
                        <a:rPr lang="en-US" dirty="0" smtClean="0"/>
                        <a:t>1474 (1154</a:t>
                      </a:r>
                      <a:r>
                        <a:rPr lang="en-US" baseline="0" dirty="0" smtClean="0"/>
                        <a:t>–</a:t>
                      </a:r>
                      <a:r>
                        <a:rPr lang="en-US" dirty="0" smtClean="0"/>
                        <a:t>1778)</a:t>
                      </a:r>
                      <a:endParaRPr lang="en-US"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&lt;.01</a:t>
                      </a:r>
                    </a:p>
                  </a:txBody>
                  <a:tcPr/>
                </a:tc>
              </a:tr>
              <a:tr h="370840">
                <a:tc>
                  <a:txBody>
                    <a:bodyPr/>
                    <a:lstStyle/>
                    <a:p>
                      <a:r>
                        <a:rPr lang="en-US" dirty="0" smtClean="0"/>
                        <a:t>Lost production</a:t>
                      </a:r>
                      <a:endParaRPr lang="en-US" dirty="0"/>
                    </a:p>
                  </a:txBody>
                  <a:tcPr/>
                </a:tc>
                <a:tc>
                  <a:txBody>
                    <a:bodyPr/>
                    <a:lstStyle/>
                    <a:p>
                      <a:pPr algn="ctr"/>
                      <a:r>
                        <a:rPr lang="en-US" dirty="0" smtClean="0"/>
                        <a:t>0 (0</a:t>
                      </a:r>
                      <a:r>
                        <a:rPr lang="en-US" baseline="0" dirty="0" smtClean="0"/>
                        <a:t>–</a:t>
                      </a:r>
                      <a:r>
                        <a:rPr lang="en-US" dirty="0" smtClean="0"/>
                        <a:t>0)</a:t>
                      </a:r>
                      <a:endParaRPr lang="en-US" dirty="0"/>
                    </a:p>
                  </a:txBody>
                  <a:tcPr/>
                </a:tc>
                <a:tc>
                  <a:txBody>
                    <a:bodyPr/>
                    <a:lstStyle/>
                    <a:p>
                      <a:pPr algn="ctr"/>
                      <a:r>
                        <a:rPr lang="en-US" dirty="0" smtClean="0"/>
                        <a:t>0</a:t>
                      </a:r>
                      <a:r>
                        <a:rPr lang="en-US" baseline="0" dirty="0" smtClean="0"/>
                        <a:t> (0–0)</a:t>
                      </a:r>
                      <a:endParaRPr lang="en-US" dirty="0"/>
                    </a:p>
                  </a:txBody>
                  <a:tcPr/>
                </a:tc>
                <a:tc>
                  <a:txBody>
                    <a:bodyPr/>
                    <a:lstStyle/>
                    <a:p>
                      <a:pPr algn="ctr"/>
                      <a:r>
                        <a:rPr lang="en-US" dirty="0" smtClean="0"/>
                        <a:t>.82</a:t>
                      </a:r>
                      <a:endParaRPr lang="en-US" dirty="0"/>
                    </a:p>
                  </a:txBody>
                  <a:tcPr/>
                </a:tc>
              </a:tr>
            </a:tbl>
          </a:graphicData>
        </a:graphic>
      </p:graphicFrame>
    </p:spTree>
    <p:extLst>
      <p:ext uri="{BB962C8B-B14F-4D97-AF65-F5344CB8AC3E}">
        <p14:creationId xmlns:p14="http://schemas.microsoft.com/office/powerpoint/2010/main" val="245706487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996365158"/>
              </p:ext>
            </p:extLst>
          </p:nvPr>
        </p:nvGraphicFramePr>
        <p:xfrm>
          <a:off x="0" y="2054"/>
          <a:ext cx="9144000" cy="5131921"/>
        </p:xfrm>
        <a:graphic>
          <a:graphicData uri="http://schemas.openxmlformats.org/drawingml/2006/table">
            <a:tbl>
              <a:tblPr firstRow="1" bandRow="1">
                <a:tableStyleId>{21E4AEA4-8DFA-4A89-87EB-49C32662AFE0}</a:tableStyleId>
              </a:tblPr>
              <a:tblGrid>
                <a:gridCol w="1195294"/>
                <a:gridCol w="1030941"/>
                <a:gridCol w="1972236"/>
                <a:gridCol w="2315701"/>
                <a:gridCol w="2629828"/>
              </a:tblGrid>
              <a:tr h="278130">
                <a:tc>
                  <a:txBody>
                    <a:bodyPr/>
                    <a:lstStyle/>
                    <a:p>
                      <a:r>
                        <a:rPr lang="en-US" sz="1600" dirty="0" smtClean="0"/>
                        <a:t>Study</a:t>
                      </a:r>
                      <a:endParaRPr lang="en-US" sz="1600" dirty="0"/>
                    </a:p>
                  </a:txBody>
                  <a:tcPr marT="34290" marB="34290">
                    <a:solidFill>
                      <a:schemeClr val="accent2">
                        <a:lumMod val="75000"/>
                      </a:schemeClr>
                    </a:solidFill>
                  </a:tcPr>
                </a:tc>
                <a:tc>
                  <a:txBody>
                    <a:bodyPr/>
                    <a:lstStyle/>
                    <a:p>
                      <a:r>
                        <a:rPr lang="en-US" sz="1600" dirty="0" smtClean="0"/>
                        <a:t>Design</a:t>
                      </a:r>
                      <a:endParaRPr lang="en-US" sz="1600" dirty="0"/>
                    </a:p>
                  </a:txBody>
                  <a:tcPr marT="34290" marB="34290">
                    <a:solidFill>
                      <a:schemeClr val="accent2">
                        <a:lumMod val="75000"/>
                      </a:schemeClr>
                    </a:solidFill>
                  </a:tcPr>
                </a:tc>
                <a:tc>
                  <a:txBody>
                    <a:bodyPr/>
                    <a:lstStyle/>
                    <a:p>
                      <a:r>
                        <a:rPr lang="en-US" sz="1600" dirty="0" smtClean="0"/>
                        <a:t>Main</a:t>
                      </a:r>
                      <a:r>
                        <a:rPr lang="en-US" sz="1600" baseline="0" dirty="0" smtClean="0"/>
                        <a:t> result</a:t>
                      </a:r>
                      <a:endParaRPr lang="en-US" sz="1600" dirty="0"/>
                    </a:p>
                  </a:txBody>
                  <a:tcPr marT="34290" marB="34290">
                    <a:solidFill>
                      <a:schemeClr val="accent2">
                        <a:lumMod val="75000"/>
                      </a:schemeClr>
                    </a:solidFill>
                  </a:tcPr>
                </a:tc>
                <a:tc>
                  <a:txBody>
                    <a:bodyPr/>
                    <a:lstStyle/>
                    <a:p>
                      <a:r>
                        <a:rPr lang="en-US" sz="1600" dirty="0" smtClean="0"/>
                        <a:t>Key to interpret</a:t>
                      </a:r>
                      <a:endParaRPr lang="en-US" sz="1600" dirty="0"/>
                    </a:p>
                  </a:txBody>
                  <a:tcPr marT="34290" marB="34290">
                    <a:solidFill>
                      <a:schemeClr val="accent2">
                        <a:lumMod val="75000"/>
                      </a:schemeClr>
                    </a:solidFill>
                  </a:tcPr>
                </a:tc>
                <a:tc>
                  <a:txBody>
                    <a:bodyPr/>
                    <a:lstStyle/>
                    <a:p>
                      <a:r>
                        <a:rPr lang="en-US" sz="1600" dirty="0" smtClean="0"/>
                        <a:t>Contribution</a:t>
                      </a:r>
                      <a:endParaRPr lang="en-US" sz="1600" dirty="0"/>
                    </a:p>
                  </a:txBody>
                  <a:tcPr marT="34290" marB="34290">
                    <a:solidFill>
                      <a:schemeClr val="accent2">
                        <a:lumMod val="75000"/>
                      </a:schemeClr>
                    </a:solidFill>
                  </a:tcPr>
                </a:tc>
              </a:tr>
              <a:tr h="617220">
                <a:tc>
                  <a:txBody>
                    <a:bodyPr/>
                    <a:lstStyle/>
                    <a:p>
                      <a:r>
                        <a:rPr lang="en-US" sz="1600" dirty="0" smtClean="0"/>
                        <a:t>RODIN</a:t>
                      </a:r>
                      <a:endParaRPr lang="en-US" sz="1600" dirty="0"/>
                    </a:p>
                  </a:txBody>
                  <a:tcPr marT="34290" marB="34290"/>
                </a:tc>
                <a:tc>
                  <a:txBody>
                    <a:bodyPr/>
                    <a:lstStyle/>
                    <a:p>
                      <a:r>
                        <a:rPr lang="en-US" sz="1600" dirty="0" smtClean="0"/>
                        <a:t>P, R, MC</a:t>
                      </a:r>
                      <a:endParaRPr lang="en-US" sz="1600" dirty="0"/>
                    </a:p>
                  </a:txBody>
                  <a:tcPr marT="34290" marB="34290"/>
                </a:tc>
                <a:tc>
                  <a:txBody>
                    <a:bodyPr/>
                    <a:lstStyle/>
                    <a:p>
                      <a:r>
                        <a:rPr lang="en-US" sz="1600" dirty="0" smtClean="0"/>
                        <a:t>Year: 2000–2010</a:t>
                      </a:r>
                    </a:p>
                    <a:p>
                      <a:r>
                        <a:rPr lang="en-US" sz="1600" dirty="0" smtClean="0"/>
                        <a:t>Tot: 340</a:t>
                      </a:r>
                      <a:r>
                        <a:rPr lang="en-US" sz="1600" baseline="0" dirty="0" smtClean="0"/>
                        <a:t> (574)</a:t>
                      </a:r>
                      <a:endParaRPr lang="en-US" sz="1600" dirty="0" smtClean="0"/>
                    </a:p>
                    <a:p>
                      <a:r>
                        <a:rPr lang="en-US" sz="1600" dirty="0" smtClean="0"/>
                        <a:t>RC, RD: 28.2, 9.0%</a:t>
                      </a:r>
                      <a:endParaRPr lang="en-US" sz="1600" dirty="0"/>
                    </a:p>
                  </a:txBody>
                  <a:tcPr marT="34290" marB="34290"/>
                </a:tc>
                <a:tc>
                  <a:txBody>
                    <a:bodyPr/>
                    <a:lstStyle/>
                    <a:p>
                      <a:r>
                        <a:rPr lang="en-US" sz="1600" dirty="0" smtClean="0"/>
                        <a:t>Post hoc</a:t>
                      </a:r>
                      <a:endParaRPr lang="en-US" sz="1600" dirty="0"/>
                    </a:p>
                  </a:txBody>
                  <a:tcPr marT="34290" marB="34290"/>
                </a:tc>
                <a:tc>
                  <a:txBody>
                    <a:bodyPr/>
                    <a:lstStyle/>
                    <a:p>
                      <a:r>
                        <a:rPr lang="en-US" sz="1600" dirty="0" smtClean="0"/>
                        <a:t>Hypothesis generation</a:t>
                      </a:r>
                      <a:endParaRPr lang="en-US" sz="1600" dirty="0"/>
                    </a:p>
                  </a:txBody>
                  <a:tcPr marT="34290" marB="34290"/>
                </a:tc>
              </a:tr>
              <a:tr h="617220">
                <a:tc>
                  <a:txBody>
                    <a:bodyPr/>
                    <a:lstStyle/>
                    <a:p>
                      <a:r>
                        <a:rPr lang="en-US" sz="1600" dirty="0" err="1" smtClean="0"/>
                        <a:t>FranceCoag</a:t>
                      </a:r>
                      <a:endParaRPr lang="en-US" sz="1600" dirty="0"/>
                    </a:p>
                  </a:txBody>
                  <a:tcPr marT="34290" marB="34290"/>
                </a:tc>
                <a:tc>
                  <a:txBody>
                    <a:bodyPr/>
                    <a:lstStyle/>
                    <a:p>
                      <a:r>
                        <a:rPr lang="en-US" sz="1600" dirty="0" smtClean="0"/>
                        <a:t>P, CR,</a:t>
                      </a:r>
                      <a:r>
                        <a:rPr lang="en-US" sz="1600" baseline="0" dirty="0" smtClean="0"/>
                        <a:t> SC</a:t>
                      </a:r>
                      <a:endParaRPr lang="en-US" sz="1600" dirty="0"/>
                    </a:p>
                  </a:txBody>
                  <a:tcPr marT="34290" marB="34290"/>
                </a:tc>
                <a:tc>
                  <a:txBody>
                    <a:bodyPr/>
                    <a:lstStyle/>
                    <a:p>
                      <a:r>
                        <a:rPr lang="en-US" sz="1600" dirty="0" smtClean="0"/>
                        <a:t>Year: 2000–2010</a:t>
                      </a:r>
                    </a:p>
                    <a:p>
                      <a:r>
                        <a:rPr lang="en-US" sz="1600" dirty="0" smtClean="0"/>
                        <a:t>Tot: 234</a:t>
                      </a:r>
                      <a:r>
                        <a:rPr lang="en-US" sz="1600" baseline="0" dirty="0" smtClean="0"/>
                        <a:t> (303)</a:t>
                      </a:r>
                      <a:endParaRPr lang="en-US" sz="1600" dirty="0" smtClean="0"/>
                    </a:p>
                    <a:p>
                      <a:r>
                        <a:rPr lang="en-US" sz="1600" dirty="0" smtClean="0"/>
                        <a:t>RC, RD: 30.0, 15.0%</a:t>
                      </a:r>
                    </a:p>
                  </a:txBody>
                  <a:tcPr marT="34290" marB="34290"/>
                </a:tc>
                <a:tc>
                  <a:txBody>
                    <a:bodyPr/>
                    <a:lstStyle/>
                    <a:p>
                      <a:r>
                        <a:rPr lang="en-US" sz="1600" dirty="0" smtClean="0"/>
                        <a:t>Strong “center” effect</a:t>
                      </a:r>
                    </a:p>
                    <a:p>
                      <a:r>
                        <a:rPr lang="en-US" sz="1600" dirty="0" smtClean="0"/>
                        <a:t>RODIN effect??</a:t>
                      </a:r>
                      <a:endParaRPr lang="en-US" sz="1600" dirty="0"/>
                    </a:p>
                  </a:txBody>
                  <a:tcPr marT="34290" marB="34290"/>
                </a:tc>
                <a:tc>
                  <a:txBody>
                    <a:bodyPr/>
                    <a:lstStyle/>
                    <a:p>
                      <a:r>
                        <a:rPr lang="en-US" sz="1600" dirty="0" smtClean="0"/>
                        <a:t>Generate a second alternative hypothesis</a:t>
                      </a:r>
                      <a:endParaRPr lang="en-US" sz="1600" dirty="0"/>
                    </a:p>
                  </a:txBody>
                  <a:tcPr marT="34290" marB="34290"/>
                </a:tc>
              </a:tr>
              <a:tr h="617220">
                <a:tc>
                  <a:txBody>
                    <a:bodyPr/>
                    <a:lstStyle/>
                    <a:p>
                      <a:r>
                        <a:rPr lang="en-US" sz="1600" dirty="0" smtClean="0"/>
                        <a:t>UKHCDO</a:t>
                      </a:r>
                      <a:endParaRPr lang="en-US" sz="1600" dirty="0"/>
                    </a:p>
                  </a:txBody>
                  <a:tcPr marT="34290" marB="34290"/>
                </a:tc>
                <a:tc>
                  <a:txBody>
                    <a:bodyPr/>
                    <a:lstStyle/>
                    <a:p>
                      <a:r>
                        <a:rPr lang="en-US" sz="1600" dirty="0" smtClean="0"/>
                        <a:t>P, CC, SC</a:t>
                      </a:r>
                      <a:endParaRPr lang="en-US" sz="1600" dirty="0"/>
                    </a:p>
                  </a:txBody>
                  <a:tcPr marT="34290" marB="34290"/>
                </a:tc>
                <a:tc>
                  <a:txBody>
                    <a:bodyPr/>
                    <a:lstStyle/>
                    <a:p>
                      <a:r>
                        <a:rPr lang="en-US" sz="1600" dirty="0" smtClean="0"/>
                        <a:t>Year: 2000–2010</a:t>
                      </a:r>
                    </a:p>
                    <a:p>
                      <a:r>
                        <a:rPr lang="en-US" sz="1600" dirty="0" smtClean="0"/>
                        <a:t>Tot: 300</a:t>
                      </a:r>
                      <a:r>
                        <a:rPr lang="en-US" sz="1600" baseline="0" dirty="0" smtClean="0"/>
                        <a:t> (407)</a:t>
                      </a:r>
                      <a:endParaRPr lang="en-US" sz="1600" dirty="0" smtClean="0"/>
                    </a:p>
                    <a:p>
                      <a:r>
                        <a:rPr lang="en-US" sz="1600" dirty="0" smtClean="0"/>
                        <a:t>RC, RD: 23.8, 11.3%</a:t>
                      </a:r>
                      <a:endParaRPr lang="en-US" sz="1600" dirty="0"/>
                    </a:p>
                  </a:txBody>
                  <a:tcPr marT="34290" marB="34290"/>
                </a:tc>
                <a:tc>
                  <a:txBody>
                    <a:bodyPr/>
                    <a:lstStyle/>
                    <a:p>
                      <a:r>
                        <a:rPr lang="en-US" sz="1600" dirty="0" smtClean="0"/>
                        <a:t>Time effect,</a:t>
                      </a:r>
                      <a:r>
                        <a:rPr lang="en-US" sz="1600" baseline="0" dirty="0" smtClean="0"/>
                        <a:t> </a:t>
                      </a:r>
                      <a:r>
                        <a:rPr lang="en-US" sz="1600" baseline="0" dirty="0" err="1" smtClean="0"/>
                        <a:t>Refacto</a:t>
                      </a:r>
                      <a:r>
                        <a:rPr lang="en-US" sz="1600" baseline="0" dirty="0" smtClean="0"/>
                        <a:t>,</a:t>
                      </a:r>
                    </a:p>
                    <a:p>
                      <a:r>
                        <a:rPr lang="en-US" sz="1600" baseline="0" dirty="0" smtClean="0"/>
                        <a:t>RODIN effect</a:t>
                      </a:r>
                      <a:endParaRPr lang="en-US" sz="1600" dirty="0"/>
                    </a:p>
                  </a:txBody>
                  <a:tcPr marT="34290" marB="34290"/>
                </a:tc>
                <a:tc>
                  <a:txBody>
                    <a:bodyPr/>
                    <a:lstStyle/>
                    <a:p>
                      <a:r>
                        <a:rPr lang="en-US" sz="1600" dirty="0" smtClean="0"/>
                        <a:t>Generate</a:t>
                      </a:r>
                      <a:r>
                        <a:rPr lang="en-US" sz="1600" baseline="0" dirty="0" smtClean="0"/>
                        <a:t> alternative hypothesis</a:t>
                      </a:r>
                      <a:endParaRPr lang="en-US" sz="1600" dirty="0"/>
                    </a:p>
                  </a:txBody>
                  <a:tcPr marT="34290" marB="34290"/>
                </a:tc>
              </a:tr>
              <a:tr h="617220">
                <a:tc>
                  <a:txBody>
                    <a:bodyPr/>
                    <a:lstStyle/>
                    <a:p>
                      <a:r>
                        <a:rPr lang="en-US" sz="1600" dirty="0" err="1" smtClean="0"/>
                        <a:t>Vezina</a:t>
                      </a:r>
                      <a:endParaRPr lang="en-US" sz="1600" dirty="0"/>
                    </a:p>
                  </a:txBody>
                  <a:tcPr marT="34290" marB="34290"/>
                </a:tc>
                <a:tc>
                  <a:txBody>
                    <a:bodyPr/>
                    <a:lstStyle/>
                    <a:p>
                      <a:r>
                        <a:rPr lang="en-US" sz="1600" dirty="0" smtClean="0"/>
                        <a:t>S, R, SC</a:t>
                      </a:r>
                      <a:endParaRPr lang="en-US" sz="1600" dirty="0"/>
                    </a:p>
                  </a:txBody>
                  <a:tcPr marT="34290" marB="34290"/>
                </a:tc>
                <a:tc>
                  <a:txBody>
                    <a:bodyPr/>
                    <a:lstStyle/>
                    <a:p>
                      <a:r>
                        <a:rPr lang="en-US" sz="1600" dirty="0" smtClean="0"/>
                        <a:t>Y:2005–2010</a:t>
                      </a:r>
                    </a:p>
                    <a:p>
                      <a:r>
                        <a:rPr lang="en-US" sz="1600" dirty="0" smtClean="0"/>
                        <a:t>Tot:86 (99)</a:t>
                      </a:r>
                    </a:p>
                    <a:p>
                      <a:r>
                        <a:rPr lang="en-US" sz="1600" dirty="0" smtClean="0"/>
                        <a:t>RC, RD: 36.0, 6.0%</a:t>
                      </a:r>
                    </a:p>
                  </a:txBody>
                  <a:tcPr marT="34290" marB="34290"/>
                </a:tc>
                <a:tc>
                  <a:txBody>
                    <a:bodyPr/>
                    <a:lstStyle/>
                    <a:p>
                      <a:r>
                        <a:rPr lang="en-US" sz="1600" dirty="0" smtClean="0"/>
                        <a:t>Higher rate with </a:t>
                      </a:r>
                      <a:r>
                        <a:rPr lang="en-US" sz="1600" dirty="0" err="1" smtClean="0"/>
                        <a:t>Advate</a:t>
                      </a:r>
                      <a:endParaRPr lang="en-US" sz="1600" dirty="0"/>
                    </a:p>
                  </a:txBody>
                  <a:tcPr marT="34290" marB="34290"/>
                </a:tc>
                <a:tc>
                  <a:txBody>
                    <a:bodyPr/>
                    <a:lstStyle/>
                    <a:p>
                      <a:r>
                        <a:rPr lang="en-US" sz="1600" dirty="0" smtClean="0"/>
                        <a:t>You cannot</a:t>
                      </a:r>
                      <a:r>
                        <a:rPr lang="en-US" sz="1600" baseline="0" dirty="0" smtClean="0"/>
                        <a:t> “export” results?</a:t>
                      </a:r>
                      <a:endParaRPr lang="en-US" sz="1600" dirty="0"/>
                    </a:p>
                  </a:txBody>
                  <a:tcPr marT="34290" marB="34290"/>
                </a:tc>
              </a:tr>
              <a:tr h="617220">
                <a:tc>
                  <a:txBody>
                    <a:bodyPr/>
                    <a:lstStyle/>
                    <a:p>
                      <a:r>
                        <a:rPr lang="en-US" sz="1600" dirty="0" smtClean="0"/>
                        <a:t>EUHASS</a:t>
                      </a:r>
                      <a:endParaRPr lang="en-US" sz="1600" dirty="0"/>
                    </a:p>
                  </a:txBody>
                  <a:tcPr marT="34290" marB="34290"/>
                </a:tc>
                <a:tc>
                  <a:txBody>
                    <a:bodyPr/>
                    <a:lstStyle/>
                    <a:p>
                      <a:r>
                        <a:rPr lang="en-US" sz="1600" dirty="0" smtClean="0"/>
                        <a:t>P,DC, MC</a:t>
                      </a:r>
                      <a:endParaRPr lang="en-US" sz="1600" dirty="0"/>
                    </a:p>
                  </a:txBody>
                  <a:tcPr marT="34290" marB="34290"/>
                </a:tc>
                <a:tc>
                  <a:txBody>
                    <a:bodyPr/>
                    <a:lstStyle/>
                    <a:p>
                      <a:r>
                        <a:rPr lang="en-US" sz="1600" dirty="0" smtClean="0"/>
                        <a:t>Y:2009–2013</a:t>
                      </a:r>
                    </a:p>
                    <a:p>
                      <a:r>
                        <a:rPr lang="en-US" sz="1600" dirty="0" smtClean="0"/>
                        <a:t>Tot:284 (417)</a:t>
                      </a:r>
                    </a:p>
                    <a:p>
                      <a:r>
                        <a:rPr lang="en-US" sz="1600" dirty="0" smtClean="0"/>
                        <a:t>RC, RD: 26.2, 4.5%</a:t>
                      </a:r>
                    </a:p>
                  </a:txBody>
                  <a:tcPr marT="34290" marB="34290"/>
                </a:tc>
                <a:tc>
                  <a:txBody>
                    <a:bodyPr/>
                    <a:lstStyle/>
                    <a:p>
                      <a:r>
                        <a:rPr lang="en-US" sz="1600" dirty="0" smtClean="0"/>
                        <a:t>RODIN</a:t>
                      </a:r>
                      <a:r>
                        <a:rPr lang="en-US" sz="1600" baseline="0" dirty="0" smtClean="0"/>
                        <a:t> effect</a:t>
                      </a:r>
                      <a:endParaRPr lang="en-US" sz="1600" dirty="0"/>
                    </a:p>
                  </a:txBody>
                  <a:tcPr marT="34290" marB="34290"/>
                </a:tc>
                <a:tc>
                  <a:txBody>
                    <a:bodyPr/>
                    <a:lstStyle/>
                    <a:p>
                      <a:r>
                        <a:rPr lang="en-US" sz="1600" dirty="0" smtClean="0"/>
                        <a:t>Non-confirmatory</a:t>
                      </a:r>
                      <a:endParaRPr lang="en-US" sz="1600" dirty="0"/>
                    </a:p>
                  </a:txBody>
                  <a:tcPr marT="34290" marB="34290"/>
                </a:tc>
              </a:tr>
              <a:tr h="819001">
                <a:tc>
                  <a:txBody>
                    <a:bodyPr/>
                    <a:lstStyle/>
                    <a:p>
                      <a:r>
                        <a:rPr lang="en-US" sz="1600" dirty="0" smtClean="0"/>
                        <a:t>EAHAD</a:t>
                      </a:r>
                      <a:r>
                        <a:rPr lang="en-US" sz="1600" baseline="0" dirty="0" smtClean="0"/>
                        <a:t> IPD</a:t>
                      </a:r>
                      <a:endParaRPr lang="en-US" sz="1600" dirty="0"/>
                    </a:p>
                  </a:txBody>
                  <a:tcPr marT="34290" marB="34290"/>
                </a:tc>
                <a:tc>
                  <a:txBody>
                    <a:bodyPr/>
                    <a:lstStyle/>
                    <a:p>
                      <a:r>
                        <a:rPr lang="en-US" sz="1600" dirty="0" smtClean="0"/>
                        <a:t>IPD MA</a:t>
                      </a:r>
                      <a:endParaRPr lang="en-US" sz="1600" dirty="0"/>
                    </a:p>
                  </a:txBody>
                  <a:tcPr marT="34290" marB="34290"/>
                </a:tc>
                <a:tc>
                  <a:txBody>
                    <a:bodyPr/>
                    <a:lstStyle/>
                    <a:p>
                      <a:r>
                        <a:rPr lang="en-US" sz="1600" dirty="0" smtClean="0"/>
                        <a:t>Y:1994–2003</a:t>
                      </a:r>
                    </a:p>
                    <a:p>
                      <a:r>
                        <a:rPr lang="en-US" sz="1600" dirty="0" smtClean="0"/>
                        <a:t>Tot:</a:t>
                      </a:r>
                      <a:r>
                        <a:rPr lang="en-US" sz="1600" baseline="0" dirty="0" smtClean="0"/>
                        <a:t> 80 (761)</a:t>
                      </a:r>
                    </a:p>
                    <a:p>
                      <a:r>
                        <a:rPr lang="en-US" sz="1600" baseline="0" dirty="0" smtClean="0"/>
                        <a:t>RC, RD:40.0, 6.6%</a:t>
                      </a:r>
                      <a:endParaRPr lang="en-US" sz="1600" dirty="0"/>
                    </a:p>
                  </a:txBody>
                  <a:tcPr marT="34290" marB="34290"/>
                </a:tc>
                <a:tc>
                  <a:txBody>
                    <a:bodyPr/>
                    <a:lstStyle/>
                    <a:p>
                      <a:r>
                        <a:rPr lang="en-US" sz="1600" dirty="0" smtClean="0"/>
                        <a:t>Any</a:t>
                      </a:r>
                      <a:r>
                        <a:rPr lang="en-US" sz="1600" baseline="0" dirty="0" smtClean="0"/>
                        <a:t> of the previous</a:t>
                      </a:r>
                      <a:endParaRPr lang="en-US" sz="1600" dirty="0"/>
                    </a:p>
                  </a:txBody>
                  <a:tcPr marT="34290" marB="34290"/>
                </a:tc>
                <a:tc>
                  <a:txBody>
                    <a:bodyPr/>
                    <a:lstStyle/>
                    <a:p>
                      <a:r>
                        <a:rPr lang="en-US" sz="1600" dirty="0" smtClean="0"/>
                        <a:t>Non confirmatory</a:t>
                      </a:r>
                    </a:p>
                    <a:p>
                      <a:r>
                        <a:rPr lang="en-US" sz="1600" dirty="0" smtClean="0"/>
                        <a:t>Direction of effect</a:t>
                      </a:r>
                    </a:p>
                    <a:p>
                      <a:r>
                        <a:rPr lang="en-US" sz="1600" dirty="0" smtClean="0"/>
                        <a:t>Inconsistency of results</a:t>
                      </a:r>
                      <a:endParaRPr lang="en-US" sz="1600" dirty="0"/>
                    </a:p>
                  </a:txBody>
                  <a:tcPr marT="34290" marB="34290"/>
                </a:tc>
              </a:tr>
            </a:tbl>
          </a:graphicData>
        </a:graphic>
      </p:graphicFrame>
    </p:spTree>
    <p:extLst>
      <p:ext uri="{BB962C8B-B14F-4D97-AF65-F5344CB8AC3E}">
        <p14:creationId xmlns:p14="http://schemas.microsoft.com/office/powerpoint/2010/main" val="39198528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p:txBody>
          <a:bodyPr/>
          <a:lstStyle/>
          <a:p>
            <a:r>
              <a:rPr lang="en-GB" dirty="0" err="1"/>
              <a:t>Kreuz</a:t>
            </a:r>
            <a:r>
              <a:rPr lang="en-GB" dirty="0"/>
              <a:t> W, Gill JC, </a:t>
            </a:r>
            <a:r>
              <a:rPr lang="en-GB" dirty="0" err="1"/>
              <a:t>Rothchild</a:t>
            </a:r>
            <a:r>
              <a:rPr lang="en-GB" dirty="0"/>
              <a:t> </a:t>
            </a:r>
            <a:r>
              <a:rPr lang="en-GB" dirty="0" smtClean="0"/>
              <a:t>C, et </a:t>
            </a:r>
            <a:r>
              <a:rPr lang="en-GB" dirty="0"/>
              <a:t>al. </a:t>
            </a:r>
            <a:r>
              <a:rPr lang="en-GB" i="1" dirty="0" err="1" smtClean="0"/>
              <a:t>Thromb</a:t>
            </a:r>
            <a:r>
              <a:rPr lang="en-GB" i="1" dirty="0" smtClean="0"/>
              <a:t> </a:t>
            </a:r>
            <a:r>
              <a:rPr lang="en-GB" i="1" dirty="0" err="1" smtClean="0"/>
              <a:t>Haem</a:t>
            </a:r>
            <a:r>
              <a:rPr lang="en-GB" i="1" dirty="0" smtClean="0"/>
              <a:t> </a:t>
            </a:r>
            <a:r>
              <a:rPr lang="en-GB" dirty="0" smtClean="0"/>
              <a:t>2005;93:457–467.</a:t>
            </a:r>
            <a:endParaRPr lang="en-GB" dirty="0"/>
          </a:p>
        </p:txBody>
      </p:sp>
      <p:graphicFrame>
        <p:nvGraphicFramePr>
          <p:cNvPr id="4" name="Object 3"/>
          <p:cNvGraphicFramePr>
            <a:graphicFrameLocks noChangeAspect="1"/>
          </p:cNvGraphicFramePr>
          <p:nvPr>
            <p:extLst>
              <p:ext uri="{D42A27DB-BD31-4B8C-83A1-F6EECF244321}">
                <p14:modId xmlns:p14="http://schemas.microsoft.com/office/powerpoint/2010/main" val="1321432989"/>
              </p:ext>
            </p:extLst>
          </p:nvPr>
        </p:nvGraphicFramePr>
        <p:xfrm>
          <a:off x="723899" y="2224988"/>
          <a:ext cx="9537701" cy="2439241"/>
        </p:xfrm>
        <a:graphic>
          <a:graphicData uri="http://schemas.openxmlformats.org/presentationml/2006/ole">
            <mc:AlternateContent xmlns:mc="http://schemas.openxmlformats.org/markup-compatibility/2006">
              <mc:Choice xmlns:v="urn:schemas-microsoft-com:vml" Requires="v">
                <p:oleObj spid="_x0000_s1078" name="Document" r:id="rId4" imgW="8382000" imgH="2603500" progId="Word.Document.12">
                  <p:embed/>
                </p:oleObj>
              </mc:Choice>
              <mc:Fallback>
                <p:oleObj name="Document" r:id="rId4" imgW="8382000" imgH="2603500" progId="Word.Document.12">
                  <p:embed/>
                  <p:pic>
                    <p:nvPicPr>
                      <p:cNvPr id="0" name=""/>
                      <p:cNvPicPr/>
                      <p:nvPr/>
                    </p:nvPicPr>
                    <p:blipFill>
                      <a:blip r:embed="rId5"/>
                      <a:stretch>
                        <a:fillRect/>
                      </a:stretch>
                    </p:blipFill>
                    <p:spPr>
                      <a:xfrm>
                        <a:off x="723899" y="2224988"/>
                        <a:ext cx="9537701" cy="2439241"/>
                      </a:xfrm>
                      <a:prstGeom prst="rect">
                        <a:avLst/>
                      </a:prstGeom>
                    </p:spPr>
                  </p:pic>
                </p:oleObj>
              </mc:Fallback>
            </mc:AlternateContent>
          </a:graphicData>
        </a:graphic>
      </p:graphicFrame>
      <p:pic>
        <p:nvPicPr>
          <p:cNvPr id="3" name="Picture 2"/>
          <p:cNvPicPr>
            <a:picLocks noChangeAspect="1"/>
          </p:cNvPicPr>
          <p:nvPr/>
        </p:nvPicPr>
        <p:blipFill>
          <a:blip r:embed="rId6"/>
          <a:stretch>
            <a:fillRect/>
          </a:stretch>
        </p:blipFill>
        <p:spPr>
          <a:xfrm>
            <a:off x="0" y="0"/>
            <a:ext cx="9144000" cy="2194163"/>
          </a:xfrm>
          <a:prstGeom prst="rect">
            <a:avLst/>
          </a:prstGeom>
        </p:spPr>
      </p:pic>
      <p:sp>
        <p:nvSpPr>
          <p:cNvPr id="6" name="TextBox 5"/>
          <p:cNvSpPr txBox="1"/>
          <p:nvPr/>
        </p:nvSpPr>
        <p:spPr>
          <a:xfrm>
            <a:off x="3257176" y="168551"/>
            <a:ext cx="5750192" cy="461665"/>
          </a:xfrm>
          <a:prstGeom prst="rect">
            <a:avLst/>
          </a:prstGeom>
          <a:noFill/>
        </p:spPr>
        <p:txBody>
          <a:bodyPr wrap="none" rtlCol="0">
            <a:spAutoFit/>
          </a:bodyPr>
          <a:lstStyle/>
          <a:p>
            <a:r>
              <a:rPr lang="en-US" sz="2400" dirty="0" smtClean="0"/>
              <a:t>Erik </a:t>
            </a:r>
            <a:r>
              <a:rPr lang="en-US" sz="2400" dirty="0" err="1" smtClean="0"/>
              <a:t>Berntorp</a:t>
            </a:r>
            <a:r>
              <a:rPr lang="en-US" sz="2400" dirty="0" smtClean="0"/>
              <a:t>, Alfonso Iorio. Blood, accepted</a:t>
            </a:r>
            <a:endParaRPr lang="en-US" sz="2400" dirty="0"/>
          </a:p>
        </p:txBody>
      </p:sp>
    </p:spTree>
    <p:extLst>
      <p:ext uri="{BB962C8B-B14F-4D97-AF65-F5344CB8AC3E}">
        <p14:creationId xmlns:p14="http://schemas.microsoft.com/office/powerpoint/2010/main" val="3652863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2321238873"/>
              </p:ext>
            </p:extLst>
          </p:nvPr>
        </p:nvGraphicFramePr>
        <p:xfrm>
          <a:off x="292605" y="251624"/>
          <a:ext cx="8434248" cy="4178847"/>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6730093" y="786408"/>
            <a:ext cx="1996761" cy="1569660"/>
          </a:xfrm>
          <a:prstGeom prst="rect">
            <a:avLst/>
          </a:prstGeom>
          <a:noFill/>
        </p:spPr>
        <p:txBody>
          <a:bodyPr wrap="none" rtlCol="0">
            <a:spAutoFit/>
          </a:bodyPr>
          <a:lstStyle/>
          <a:p>
            <a:r>
              <a:rPr lang="en-US" sz="2400" dirty="0" err="1" smtClean="0">
                <a:solidFill>
                  <a:srgbClr val="FF0000"/>
                </a:solidFill>
              </a:rPr>
              <a:t>Kogenate</a:t>
            </a:r>
            <a:endParaRPr lang="en-US" sz="2400" dirty="0" smtClean="0">
              <a:solidFill>
                <a:srgbClr val="FF0000"/>
              </a:solidFill>
            </a:endParaRPr>
          </a:p>
          <a:p>
            <a:r>
              <a:rPr lang="en-US" sz="2400" dirty="0" err="1" smtClean="0">
                <a:solidFill>
                  <a:srgbClr val="3366FF"/>
                </a:solidFill>
              </a:rPr>
              <a:t>Advate</a:t>
            </a:r>
            <a:endParaRPr lang="en-US" sz="2400" dirty="0" smtClean="0">
              <a:solidFill>
                <a:srgbClr val="3366FF"/>
              </a:solidFill>
            </a:endParaRPr>
          </a:p>
          <a:p>
            <a:endParaRPr lang="en-US" sz="2400" dirty="0"/>
          </a:p>
          <a:p>
            <a:r>
              <a:rPr lang="en-US" sz="2400" dirty="0" smtClean="0"/>
              <a:t>RODIN dashed</a:t>
            </a:r>
            <a:endParaRPr lang="en-US" sz="2400" dirty="0"/>
          </a:p>
        </p:txBody>
      </p:sp>
      <p:graphicFrame>
        <p:nvGraphicFramePr>
          <p:cNvPr id="4" name="Table 3"/>
          <p:cNvGraphicFramePr>
            <a:graphicFrameLocks noGrp="1"/>
          </p:cNvGraphicFramePr>
          <p:nvPr>
            <p:extLst>
              <p:ext uri="{D42A27DB-BD31-4B8C-83A1-F6EECF244321}">
                <p14:modId xmlns:p14="http://schemas.microsoft.com/office/powerpoint/2010/main" val="1330333110"/>
              </p:ext>
            </p:extLst>
          </p:nvPr>
        </p:nvGraphicFramePr>
        <p:xfrm>
          <a:off x="1081015" y="4489661"/>
          <a:ext cx="6884892" cy="384810"/>
        </p:xfrm>
        <a:graphic>
          <a:graphicData uri="http://schemas.openxmlformats.org/drawingml/2006/table">
            <a:tbl>
              <a:tblPr/>
              <a:tblGrid>
                <a:gridCol w="2697281"/>
                <a:gridCol w="2760254"/>
                <a:gridCol w="1427357"/>
              </a:tblGrid>
              <a:tr h="192405">
                <a:tc>
                  <a:txBody>
                    <a:bodyPr/>
                    <a:lstStyle/>
                    <a:p>
                      <a:pPr algn="l" fontAlgn="b"/>
                      <a:r>
                        <a:rPr lang="en-US" sz="1200" b="0" i="0" u="none" strike="noStrike" dirty="0" err="1" smtClean="0">
                          <a:solidFill>
                            <a:srgbClr val="000000"/>
                          </a:solidFill>
                          <a:effectLst/>
                          <a:latin typeface="Calibri"/>
                        </a:rPr>
                        <a:t>Advate</a:t>
                      </a:r>
                      <a:r>
                        <a:rPr lang="en-US" sz="1200" b="0" i="0" u="none" strike="noStrike" baseline="0" dirty="0" smtClean="0">
                          <a:solidFill>
                            <a:srgbClr val="000000"/>
                          </a:solidFill>
                          <a:effectLst/>
                          <a:latin typeface="Calibri"/>
                        </a:rPr>
                        <a:t>        </a:t>
                      </a:r>
                      <a:r>
                        <a:rPr lang="en-US" sz="1200" b="0" i="0" u="none" strike="noStrike" dirty="0" smtClean="0">
                          <a:solidFill>
                            <a:srgbClr val="000000"/>
                          </a:solidFill>
                          <a:effectLst/>
                          <a:latin typeface="Calibri"/>
                        </a:rPr>
                        <a:t>3/12</a:t>
                      </a:r>
                      <a:endParaRPr lang="en-US" sz="1200" b="0" i="0" u="none" strike="noStrike" dirty="0">
                        <a:solidFill>
                          <a:srgbClr val="000000"/>
                        </a:solidFill>
                        <a:effectLst/>
                        <a:latin typeface="Calibri"/>
                      </a:endParaRPr>
                    </a:p>
                  </a:txBody>
                  <a:tcPr marL="12700" marR="12700" marT="9525" marB="0" anchor="b">
                    <a:lnL>
                      <a:noFill/>
                    </a:lnL>
                    <a:lnR>
                      <a:noFill/>
                    </a:lnR>
                    <a:lnT>
                      <a:noFill/>
                    </a:lnT>
                    <a:lnB>
                      <a:noFill/>
                    </a:lnB>
                  </a:tcPr>
                </a:tc>
                <a:tc>
                  <a:txBody>
                    <a:bodyPr/>
                    <a:lstStyle/>
                    <a:p>
                      <a:pPr algn="l" fontAlgn="b"/>
                      <a:r>
                        <a:rPr lang="en-US" sz="1200" b="0" i="0" u="none" strike="noStrike" dirty="0" smtClean="0">
                          <a:solidFill>
                            <a:srgbClr val="000000"/>
                          </a:solidFill>
                          <a:effectLst/>
                          <a:latin typeface="Calibri"/>
                        </a:rPr>
                        <a:t>26/117</a:t>
                      </a:r>
                      <a:endParaRPr lang="en-US" sz="1200" b="0" i="0" u="none" strike="noStrike" dirty="0">
                        <a:solidFill>
                          <a:srgbClr val="000000"/>
                        </a:solidFill>
                        <a:effectLst/>
                        <a:latin typeface="Calibri"/>
                      </a:endParaRPr>
                    </a:p>
                  </a:txBody>
                  <a:tcPr marL="12700" marR="12700" marT="9525" marB="0" anchor="b">
                    <a:lnL>
                      <a:noFill/>
                    </a:lnL>
                    <a:lnR>
                      <a:noFill/>
                    </a:lnR>
                    <a:lnT>
                      <a:noFill/>
                    </a:lnT>
                    <a:lnB>
                      <a:noFill/>
                    </a:lnB>
                  </a:tcPr>
                </a:tc>
                <a:tc>
                  <a:txBody>
                    <a:bodyPr/>
                    <a:lstStyle/>
                    <a:p>
                      <a:pPr algn="l" fontAlgn="b"/>
                      <a:r>
                        <a:rPr lang="en-US" sz="1200" b="0" i="0" u="none" strike="noStrike" dirty="0" smtClean="0">
                          <a:solidFill>
                            <a:srgbClr val="000000"/>
                          </a:solidFill>
                          <a:effectLst/>
                          <a:latin typeface="Calibri"/>
                        </a:rPr>
                        <a:t>13/43</a:t>
                      </a:r>
                      <a:endParaRPr lang="en-US" sz="1200" b="0" i="0" u="none" strike="noStrike" dirty="0">
                        <a:solidFill>
                          <a:srgbClr val="000000"/>
                        </a:solidFill>
                        <a:effectLst/>
                        <a:latin typeface="Calibri"/>
                      </a:endParaRPr>
                    </a:p>
                  </a:txBody>
                  <a:tcPr marL="12700" marR="12700" marT="9525" marB="0" anchor="b">
                    <a:lnL>
                      <a:noFill/>
                    </a:lnL>
                    <a:lnR>
                      <a:noFill/>
                    </a:lnR>
                    <a:lnT>
                      <a:noFill/>
                    </a:lnT>
                    <a:lnB>
                      <a:noFill/>
                    </a:lnB>
                  </a:tcPr>
                </a:tc>
              </a:tr>
              <a:tr h="192405">
                <a:tc>
                  <a:txBody>
                    <a:bodyPr/>
                    <a:lstStyle/>
                    <a:p>
                      <a:pPr algn="l" fontAlgn="b"/>
                      <a:r>
                        <a:rPr lang="en-US" sz="1200" b="0" i="0" u="none" strike="noStrike" dirty="0" err="1" smtClean="0">
                          <a:solidFill>
                            <a:srgbClr val="000000"/>
                          </a:solidFill>
                          <a:effectLst/>
                          <a:latin typeface="Calibri"/>
                        </a:rPr>
                        <a:t>Kogenate</a:t>
                      </a:r>
                      <a:r>
                        <a:rPr lang="en-US" sz="1200" b="0" i="0" u="none" strike="noStrike" dirty="0" smtClean="0">
                          <a:solidFill>
                            <a:srgbClr val="000000"/>
                          </a:solidFill>
                          <a:effectLst/>
                          <a:latin typeface="Calibri"/>
                        </a:rPr>
                        <a:t>   24/65</a:t>
                      </a:r>
                      <a:endParaRPr lang="en-US" sz="1200" b="0" i="0" u="none" strike="noStrike" dirty="0">
                        <a:solidFill>
                          <a:srgbClr val="000000"/>
                        </a:solidFill>
                        <a:effectLst/>
                        <a:latin typeface="Calibri"/>
                      </a:endParaRPr>
                    </a:p>
                  </a:txBody>
                  <a:tcPr marL="12700" marR="12700" marT="9525" marB="0" anchor="b">
                    <a:lnL>
                      <a:noFill/>
                    </a:lnL>
                    <a:lnR>
                      <a:noFill/>
                    </a:lnR>
                    <a:lnT>
                      <a:noFill/>
                    </a:lnT>
                    <a:lnB>
                      <a:noFill/>
                    </a:lnB>
                  </a:tcPr>
                </a:tc>
                <a:tc>
                  <a:txBody>
                    <a:bodyPr/>
                    <a:lstStyle/>
                    <a:p>
                      <a:pPr algn="l" fontAlgn="b"/>
                      <a:r>
                        <a:rPr lang="en-US" sz="1200" b="0" i="0" u="none" strike="noStrike" dirty="0" smtClean="0">
                          <a:solidFill>
                            <a:srgbClr val="000000"/>
                          </a:solidFill>
                          <a:effectLst/>
                          <a:latin typeface="Calibri"/>
                        </a:rPr>
                        <a:t>16/31</a:t>
                      </a:r>
                      <a:endParaRPr lang="en-US" sz="1200" b="0" i="0" u="none" strike="noStrike" dirty="0">
                        <a:solidFill>
                          <a:srgbClr val="000000"/>
                        </a:solidFill>
                        <a:effectLst/>
                        <a:latin typeface="Calibri"/>
                      </a:endParaRPr>
                    </a:p>
                  </a:txBody>
                  <a:tcPr marL="12700" marR="12700" marT="9525" marB="0" anchor="b">
                    <a:lnL>
                      <a:noFill/>
                    </a:lnL>
                    <a:lnR>
                      <a:noFill/>
                    </a:lnR>
                    <a:lnT>
                      <a:noFill/>
                    </a:lnT>
                    <a:lnB>
                      <a:noFill/>
                    </a:lnB>
                  </a:tcPr>
                </a:tc>
                <a:tc>
                  <a:txBody>
                    <a:bodyPr/>
                    <a:lstStyle/>
                    <a:p>
                      <a:pPr algn="l" fontAlgn="b"/>
                      <a:r>
                        <a:rPr lang="en-US" sz="1200" b="0" i="0" u="none" strike="noStrike" dirty="0" smtClean="0">
                          <a:solidFill>
                            <a:srgbClr val="000000"/>
                          </a:solidFill>
                          <a:effectLst/>
                          <a:latin typeface="Calibri"/>
                        </a:rPr>
                        <a:t>5/32</a:t>
                      </a:r>
                      <a:endParaRPr lang="en-US" sz="1200" b="0" i="0" u="none" strike="noStrike" dirty="0">
                        <a:solidFill>
                          <a:srgbClr val="000000"/>
                        </a:solidFill>
                        <a:effectLst/>
                        <a:latin typeface="Calibri"/>
                      </a:endParaRPr>
                    </a:p>
                  </a:txBody>
                  <a:tcPr marL="12700" marR="12700" marT="9525" marB="0" anchor="b">
                    <a:lnL>
                      <a:noFill/>
                    </a:lnL>
                    <a:lnR>
                      <a:noFill/>
                    </a:lnR>
                    <a:lnT>
                      <a:noFill/>
                    </a:lnT>
                    <a:lnB>
                      <a:noFill/>
                    </a:lnB>
                  </a:tcPr>
                </a:tc>
              </a:tr>
            </a:tbl>
          </a:graphicData>
        </a:graphic>
      </p:graphicFrame>
    </p:spTree>
    <p:extLst>
      <p:ext uri="{BB962C8B-B14F-4D97-AF65-F5344CB8AC3E}">
        <p14:creationId xmlns:p14="http://schemas.microsoft.com/office/powerpoint/2010/main" val="3214885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p:cNvGraphicFramePr>
            <a:graphicFrameLocks noGrp="1"/>
          </p:cNvGraphicFramePr>
          <p:nvPr>
            <p:extLst>
              <p:ext uri="{D42A27DB-BD31-4B8C-83A1-F6EECF244321}">
                <p14:modId xmlns:p14="http://schemas.microsoft.com/office/powerpoint/2010/main" val="3133955157"/>
              </p:ext>
            </p:extLst>
          </p:nvPr>
        </p:nvGraphicFramePr>
        <p:xfrm>
          <a:off x="1454049" y="230855"/>
          <a:ext cx="6182071" cy="4389120"/>
        </p:xfrm>
        <a:graphic>
          <a:graphicData uri="http://schemas.openxmlformats.org/drawingml/2006/table">
            <a:tbl>
              <a:tblPr firstRow="1" bandRow="1">
                <a:tableStyleId>{21E4AEA4-8DFA-4A89-87EB-49C32662AFE0}</a:tableStyleId>
              </a:tblPr>
              <a:tblGrid>
                <a:gridCol w="1013035"/>
                <a:gridCol w="682192"/>
                <a:gridCol w="871107"/>
                <a:gridCol w="876472"/>
                <a:gridCol w="1039031"/>
                <a:gridCol w="829126"/>
                <a:gridCol w="871108"/>
              </a:tblGrid>
              <a:tr h="388270">
                <a:tc>
                  <a:txBody>
                    <a:bodyPr/>
                    <a:lstStyle/>
                    <a:p>
                      <a:pPr>
                        <a:lnSpc>
                          <a:spcPct val="200000"/>
                        </a:lnSpc>
                        <a:spcAft>
                          <a:spcPts val="0"/>
                        </a:spcAft>
                      </a:pPr>
                      <a:r>
                        <a:rPr lang="en-GB" sz="1800" dirty="0">
                          <a:effectLst/>
                        </a:rPr>
                        <a:t> </a:t>
                      </a:r>
                      <a:endParaRPr lang="en-US" sz="2400" dirty="0">
                        <a:effectLst/>
                        <a:latin typeface="Calibri"/>
                        <a:ea typeface="Calibri"/>
                        <a:cs typeface="Times New Roman"/>
                      </a:endParaRPr>
                    </a:p>
                  </a:txBody>
                  <a:tcPr marL="68580" marR="68580" marT="0" marB="0">
                    <a:solidFill>
                      <a:schemeClr val="bg1"/>
                    </a:solidFill>
                  </a:tcPr>
                </a:tc>
                <a:tc gridSpan="3">
                  <a:txBody>
                    <a:bodyPr/>
                    <a:lstStyle/>
                    <a:p>
                      <a:pPr algn="ctr">
                        <a:lnSpc>
                          <a:spcPct val="100000"/>
                        </a:lnSpc>
                        <a:spcAft>
                          <a:spcPts val="0"/>
                        </a:spcAft>
                      </a:pPr>
                      <a:r>
                        <a:rPr lang="en-US" sz="2400" dirty="0">
                          <a:effectLst/>
                        </a:rPr>
                        <a:t>EUHASS</a:t>
                      </a:r>
                      <a:endParaRPr lang="en-US" sz="2400" dirty="0">
                        <a:effectLst/>
                        <a:latin typeface="Calibri"/>
                        <a:ea typeface="Calibri"/>
                        <a:cs typeface="Times New Roman"/>
                      </a:endParaRPr>
                    </a:p>
                  </a:txBody>
                  <a:tcPr marL="68580" marR="68580" marT="0" marB="0" anchor="ctr">
                    <a:lnR w="57150" cap="flat" cmpd="sng" algn="ctr">
                      <a:solidFill>
                        <a:schemeClr val="bg1"/>
                      </a:solidFill>
                      <a:prstDash val="solid"/>
                      <a:round/>
                      <a:headEnd type="none" w="med" len="med"/>
                      <a:tailEnd type="none" w="med" len="med"/>
                    </a:lnR>
                    <a:solidFill>
                      <a:schemeClr val="accent2">
                        <a:lumMod val="75000"/>
                      </a:schemeClr>
                    </a:solidFill>
                  </a:tcPr>
                </a:tc>
                <a:tc hMerge="1">
                  <a:txBody>
                    <a:bodyPr/>
                    <a:lstStyle/>
                    <a:p>
                      <a:endParaRPr lang="en-US"/>
                    </a:p>
                  </a:txBody>
                  <a:tcPr/>
                </a:tc>
                <a:tc hMerge="1">
                  <a:txBody>
                    <a:bodyPr/>
                    <a:lstStyle/>
                    <a:p>
                      <a:endParaRPr lang="en-US"/>
                    </a:p>
                  </a:txBody>
                  <a:tcPr/>
                </a:tc>
                <a:tc gridSpan="3">
                  <a:txBody>
                    <a:bodyPr/>
                    <a:lstStyle/>
                    <a:p>
                      <a:pPr algn="ctr">
                        <a:lnSpc>
                          <a:spcPct val="100000"/>
                        </a:lnSpc>
                        <a:spcAft>
                          <a:spcPts val="0"/>
                        </a:spcAft>
                      </a:pPr>
                      <a:r>
                        <a:rPr lang="en-US" sz="2400" dirty="0">
                          <a:effectLst/>
                        </a:rPr>
                        <a:t>EUHASS </a:t>
                      </a:r>
                      <a:r>
                        <a:rPr lang="en-US" sz="2400" dirty="0" smtClean="0">
                          <a:effectLst/>
                        </a:rPr>
                        <a:t>-RODIN</a:t>
                      </a:r>
                      <a:endParaRPr lang="en-US" sz="2400" dirty="0">
                        <a:effectLst/>
                        <a:latin typeface="Calibri"/>
                        <a:ea typeface="Calibri"/>
                        <a:cs typeface="Times New Roman"/>
                      </a:endParaRPr>
                    </a:p>
                  </a:txBody>
                  <a:tcPr marL="68580" marR="68580" marT="0" marB="0" anchor="ctr">
                    <a:lnL w="57150" cap="flat" cmpd="sng" algn="ctr">
                      <a:solidFill>
                        <a:schemeClr val="bg1"/>
                      </a:solidFill>
                      <a:prstDash val="solid"/>
                      <a:round/>
                      <a:headEnd type="none" w="med" len="med"/>
                      <a:tailEnd type="none" w="med" len="med"/>
                    </a:lnL>
                    <a:solidFill>
                      <a:schemeClr val="accent2">
                        <a:lumMod val="75000"/>
                      </a:schemeClr>
                    </a:solidFill>
                  </a:tcPr>
                </a:tc>
                <a:tc hMerge="1">
                  <a:txBody>
                    <a:bodyPr/>
                    <a:lstStyle/>
                    <a:p>
                      <a:endParaRPr lang="en-US"/>
                    </a:p>
                  </a:txBody>
                  <a:tcPr/>
                </a:tc>
                <a:tc hMerge="1">
                  <a:txBody>
                    <a:bodyPr/>
                    <a:lstStyle/>
                    <a:p>
                      <a:endParaRPr lang="en-US"/>
                    </a:p>
                  </a:txBody>
                  <a:tcPr/>
                </a:tc>
              </a:tr>
              <a:tr h="370840">
                <a:tc>
                  <a:txBody>
                    <a:bodyPr/>
                    <a:lstStyle/>
                    <a:p>
                      <a:pPr>
                        <a:lnSpc>
                          <a:spcPct val="200000"/>
                        </a:lnSpc>
                        <a:spcAft>
                          <a:spcPts val="0"/>
                        </a:spcAft>
                      </a:pPr>
                      <a:r>
                        <a:rPr lang="en-GB" sz="1800" dirty="0">
                          <a:effectLst/>
                        </a:rPr>
                        <a:t> </a:t>
                      </a:r>
                      <a:endParaRPr lang="en-US" sz="2400" dirty="0">
                        <a:effectLst/>
                        <a:latin typeface="Calibri"/>
                        <a:ea typeface="Calibri"/>
                        <a:cs typeface="Times New Roman"/>
                      </a:endParaRPr>
                    </a:p>
                  </a:txBody>
                  <a:tcPr marL="68580" marR="68580" marT="0" marB="0" anchor="ctr" anchorCtr="1">
                    <a:solidFill>
                      <a:schemeClr val="bg1"/>
                    </a:solidFill>
                  </a:tcPr>
                </a:tc>
                <a:tc>
                  <a:txBody>
                    <a:bodyPr/>
                    <a:lstStyle/>
                    <a:p>
                      <a:pPr algn="ctr">
                        <a:lnSpc>
                          <a:spcPct val="200000"/>
                        </a:lnSpc>
                        <a:spcAft>
                          <a:spcPts val="0"/>
                        </a:spcAft>
                      </a:pPr>
                      <a:r>
                        <a:rPr lang="nl-NL" sz="1800" dirty="0">
                          <a:effectLst/>
                        </a:rPr>
                        <a:t>P</a:t>
                      </a:r>
                      <a:endParaRPr lang="en-US" sz="2400" dirty="0">
                        <a:effectLst/>
                        <a:latin typeface="Calibri"/>
                        <a:ea typeface="Calibri"/>
                        <a:cs typeface="Times New Roman"/>
                      </a:endParaRPr>
                    </a:p>
                  </a:txBody>
                  <a:tcPr marL="68580" marR="68580" marT="0" marB="0" anchor="ctr" anchorCtr="1"/>
                </a:tc>
                <a:tc gridSpan="2">
                  <a:txBody>
                    <a:bodyPr/>
                    <a:lstStyle/>
                    <a:p>
                      <a:pPr>
                        <a:lnSpc>
                          <a:spcPct val="200000"/>
                        </a:lnSpc>
                        <a:spcAft>
                          <a:spcPts val="0"/>
                        </a:spcAft>
                      </a:pPr>
                      <a:r>
                        <a:rPr lang="en-GB" sz="1800" dirty="0" smtClean="0">
                          <a:effectLst/>
                        </a:rPr>
                        <a:t>95% CI</a:t>
                      </a:r>
                      <a:endParaRPr lang="en-US" sz="2400" dirty="0">
                        <a:effectLst/>
                        <a:latin typeface="Calibri"/>
                        <a:ea typeface="Calibri"/>
                        <a:cs typeface="Times New Roman"/>
                      </a:endParaRPr>
                    </a:p>
                  </a:txBody>
                  <a:tcPr marL="68580" marR="68580" marT="0" marB="0" anchor="ctr" anchorCtr="1">
                    <a:lnR w="57150" cap="flat" cmpd="sng" algn="ctr">
                      <a:solidFill>
                        <a:schemeClr val="bg1"/>
                      </a:solidFill>
                      <a:prstDash val="solid"/>
                      <a:round/>
                      <a:headEnd type="none" w="med" len="med"/>
                      <a:tailEnd type="none" w="med" len="med"/>
                    </a:lnR>
                  </a:tcPr>
                </a:tc>
                <a:tc hMerge="1">
                  <a:txBody>
                    <a:bodyPr/>
                    <a:lstStyle/>
                    <a:p>
                      <a:pPr algn="ctr">
                        <a:lnSpc>
                          <a:spcPct val="200000"/>
                        </a:lnSpc>
                        <a:spcAft>
                          <a:spcPts val="0"/>
                        </a:spcAft>
                      </a:pPr>
                      <a:endParaRPr lang="en-US" sz="2400" dirty="0">
                        <a:effectLst/>
                        <a:latin typeface="Calibri"/>
                        <a:ea typeface="Calibri"/>
                        <a:cs typeface="Times New Roman"/>
                      </a:endParaRPr>
                    </a:p>
                  </a:txBody>
                  <a:tcPr marL="68580" marR="68580" marT="0" marB="0" anchor="ctr" anchorCtr="1">
                    <a:lnR w="57150" cap="flat" cmpd="sng" algn="ctr">
                      <a:solidFill>
                        <a:schemeClr val="bg1"/>
                      </a:solidFill>
                      <a:prstDash val="solid"/>
                      <a:round/>
                      <a:headEnd type="none" w="med" len="med"/>
                      <a:tailEnd type="none" w="med" len="med"/>
                    </a:lnR>
                  </a:tcPr>
                </a:tc>
                <a:tc>
                  <a:txBody>
                    <a:bodyPr/>
                    <a:lstStyle/>
                    <a:p>
                      <a:pPr algn="ctr">
                        <a:lnSpc>
                          <a:spcPct val="200000"/>
                        </a:lnSpc>
                        <a:spcAft>
                          <a:spcPts val="0"/>
                        </a:spcAft>
                      </a:pPr>
                      <a:r>
                        <a:rPr lang="nl-NL" sz="1800" dirty="0">
                          <a:effectLst/>
                        </a:rPr>
                        <a:t>P</a:t>
                      </a:r>
                      <a:endParaRPr lang="en-US" sz="2400" dirty="0">
                        <a:effectLst/>
                        <a:latin typeface="Calibri"/>
                        <a:ea typeface="Calibri"/>
                        <a:cs typeface="Times New Roman"/>
                      </a:endParaRPr>
                    </a:p>
                  </a:txBody>
                  <a:tcPr marL="68580" marR="68580" marT="0" marB="0" anchor="ctr" anchorCtr="1">
                    <a:lnL w="57150" cap="flat" cmpd="sng" algn="ctr">
                      <a:solidFill>
                        <a:schemeClr val="bg1"/>
                      </a:solidFill>
                      <a:prstDash val="solid"/>
                      <a:round/>
                      <a:headEnd type="none" w="med" len="med"/>
                      <a:tailEnd type="none" w="med" len="med"/>
                    </a:lnL>
                  </a:tcPr>
                </a:tc>
                <a:tc gridSpan="2">
                  <a:txBody>
                    <a:bodyPr/>
                    <a:lstStyle/>
                    <a:p>
                      <a:pPr>
                        <a:lnSpc>
                          <a:spcPct val="200000"/>
                        </a:lnSpc>
                        <a:spcAft>
                          <a:spcPts val="0"/>
                        </a:spcAft>
                      </a:pPr>
                      <a:r>
                        <a:rPr lang="en-GB" sz="1800" dirty="0" smtClean="0">
                          <a:effectLst/>
                        </a:rPr>
                        <a:t>95% CI</a:t>
                      </a:r>
                      <a:endParaRPr lang="en-US" sz="2400" dirty="0">
                        <a:effectLst/>
                        <a:latin typeface="+mn-lt"/>
                        <a:ea typeface="Calibri"/>
                        <a:cs typeface="Times New Roman"/>
                      </a:endParaRPr>
                    </a:p>
                  </a:txBody>
                  <a:tcPr marL="68580" marR="68580" marT="0" marB="0" anchor="ctr" anchorCtr="1"/>
                </a:tc>
                <a:tc hMerge="1">
                  <a:txBody>
                    <a:bodyPr/>
                    <a:lstStyle/>
                    <a:p>
                      <a:pPr algn="ctr">
                        <a:lnSpc>
                          <a:spcPct val="200000"/>
                        </a:lnSpc>
                        <a:spcAft>
                          <a:spcPts val="0"/>
                        </a:spcAft>
                      </a:pPr>
                      <a:endParaRPr lang="en-US" sz="2400" dirty="0">
                        <a:effectLst/>
                        <a:latin typeface="Calibri"/>
                        <a:ea typeface="Calibri"/>
                        <a:cs typeface="Times New Roman"/>
                      </a:endParaRPr>
                    </a:p>
                  </a:txBody>
                  <a:tcPr marL="68580" marR="68580" marT="0" marB="0" anchor="ctr" anchorCtr="1"/>
                </a:tc>
              </a:tr>
              <a:tr h="375713">
                <a:tc>
                  <a:txBody>
                    <a:bodyPr/>
                    <a:lstStyle/>
                    <a:p>
                      <a:pPr>
                        <a:lnSpc>
                          <a:spcPct val="200000"/>
                        </a:lnSpc>
                        <a:spcAft>
                          <a:spcPts val="0"/>
                        </a:spcAft>
                      </a:pPr>
                      <a:r>
                        <a:rPr lang="nl-NL" sz="1800" dirty="0" smtClean="0">
                          <a:effectLst/>
                        </a:rPr>
                        <a:t>Plasma</a:t>
                      </a:r>
                      <a:r>
                        <a:rPr lang="nl-NL" sz="1800" baseline="0" dirty="0" smtClean="0">
                          <a:effectLst/>
                        </a:rPr>
                        <a:t> </a:t>
                      </a:r>
                      <a:r>
                        <a:rPr lang="nl-NL" sz="1800" dirty="0" smtClean="0">
                          <a:effectLst/>
                        </a:rPr>
                        <a:t>D</a:t>
                      </a:r>
                      <a:endParaRPr lang="en-US" sz="2400" dirty="0">
                        <a:effectLst/>
                        <a:latin typeface="Calibri"/>
                        <a:ea typeface="Calibri"/>
                        <a:cs typeface="Times New Roman"/>
                      </a:endParaRPr>
                    </a:p>
                  </a:txBody>
                  <a:tcPr marL="68580" marR="68580" marT="0" marB="0" anchor="ctr" anchorCtr="1"/>
                </a:tc>
                <a:tc>
                  <a:txBody>
                    <a:bodyPr/>
                    <a:lstStyle/>
                    <a:p>
                      <a:pPr algn="ctr">
                        <a:lnSpc>
                          <a:spcPct val="200000"/>
                        </a:lnSpc>
                        <a:spcAft>
                          <a:spcPts val="0"/>
                        </a:spcAft>
                      </a:pPr>
                      <a:r>
                        <a:rPr lang="nl-NL" sz="1800" dirty="0">
                          <a:effectLst/>
                        </a:rPr>
                        <a:t>0.22</a:t>
                      </a:r>
                      <a:endParaRPr lang="en-US" sz="2400" dirty="0">
                        <a:solidFill>
                          <a:srgbClr val="E31837"/>
                        </a:solidFill>
                        <a:effectLst/>
                        <a:latin typeface="Calibri"/>
                        <a:ea typeface="Calibri"/>
                        <a:cs typeface="Times New Roman"/>
                      </a:endParaRPr>
                    </a:p>
                  </a:txBody>
                  <a:tcPr marL="68580" marR="68580" marT="0" marB="0" anchor="ctr" anchorCtr="1"/>
                </a:tc>
                <a:tc>
                  <a:txBody>
                    <a:bodyPr/>
                    <a:lstStyle/>
                    <a:p>
                      <a:pPr algn="ctr">
                        <a:lnSpc>
                          <a:spcPct val="200000"/>
                        </a:lnSpc>
                        <a:spcAft>
                          <a:spcPts val="0"/>
                        </a:spcAft>
                      </a:pPr>
                      <a:r>
                        <a:rPr lang="nl-NL" sz="1800" dirty="0" smtClean="0">
                          <a:effectLst/>
                        </a:rPr>
                        <a:t>0.11</a:t>
                      </a:r>
                      <a:endParaRPr lang="en-US" sz="2400" dirty="0">
                        <a:effectLst/>
                        <a:latin typeface="Calibri"/>
                        <a:ea typeface="Calibri"/>
                        <a:cs typeface="Times New Roman"/>
                      </a:endParaRPr>
                    </a:p>
                  </a:txBody>
                  <a:tcPr marL="68580" marR="68580" marT="0" marB="0" anchor="ctr" anchorCtr="1"/>
                </a:tc>
                <a:tc>
                  <a:txBody>
                    <a:bodyPr/>
                    <a:lstStyle/>
                    <a:p>
                      <a:pPr algn="ctr">
                        <a:lnSpc>
                          <a:spcPct val="200000"/>
                        </a:lnSpc>
                        <a:spcAft>
                          <a:spcPts val="0"/>
                        </a:spcAft>
                      </a:pPr>
                      <a:r>
                        <a:rPr lang="nl-NL" sz="1800" dirty="0" smtClean="0">
                          <a:effectLst/>
                        </a:rPr>
                        <a:t>0.35</a:t>
                      </a:r>
                      <a:endParaRPr lang="en-US" sz="2400" dirty="0">
                        <a:effectLst/>
                        <a:latin typeface="Calibri"/>
                        <a:ea typeface="Calibri"/>
                        <a:cs typeface="Times New Roman"/>
                      </a:endParaRPr>
                    </a:p>
                  </a:txBody>
                  <a:tcPr marL="68580" marR="68580" marT="0" marB="0" anchor="ctr" anchorCtr="1">
                    <a:lnR w="57150" cap="flat" cmpd="sng" algn="ctr">
                      <a:solidFill>
                        <a:schemeClr val="bg1"/>
                      </a:solidFill>
                      <a:prstDash val="solid"/>
                      <a:round/>
                      <a:headEnd type="none" w="med" len="med"/>
                      <a:tailEnd type="none" w="med" len="med"/>
                    </a:lnR>
                  </a:tcPr>
                </a:tc>
                <a:tc>
                  <a:txBody>
                    <a:bodyPr/>
                    <a:lstStyle/>
                    <a:p>
                      <a:pPr algn="ctr">
                        <a:lnSpc>
                          <a:spcPct val="200000"/>
                        </a:lnSpc>
                        <a:spcAft>
                          <a:spcPts val="0"/>
                        </a:spcAft>
                      </a:pPr>
                      <a:r>
                        <a:rPr lang="nl-NL" sz="1800" dirty="0">
                          <a:effectLst/>
                        </a:rPr>
                        <a:t>0.21</a:t>
                      </a:r>
                      <a:endParaRPr lang="en-US" sz="2400" dirty="0">
                        <a:solidFill>
                          <a:srgbClr val="E31837"/>
                        </a:solidFill>
                        <a:effectLst/>
                        <a:latin typeface="Calibri"/>
                        <a:ea typeface="Calibri"/>
                        <a:cs typeface="Times New Roman"/>
                      </a:endParaRPr>
                    </a:p>
                  </a:txBody>
                  <a:tcPr marL="68580" marR="68580" marT="0" marB="0" anchor="ctr" anchorCtr="1">
                    <a:lnL w="57150" cap="flat" cmpd="sng" algn="ctr">
                      <a:solidFill>
                        <a:schemeClr val="bg1"/>
                      </a:solidFill>
                      <a:prstDash val="solid"/>
                      <a:round/>
                      <a:headEnd type="none" w="med" len="med"/>
                      <a:tailEnd type="none" w="med" len="med"/>
                    </a:lnL>
                  </a:tcPr>
                </a:tc>
                <a:tc>
                  <a:txBody>
                    <a:bodyPr/>
                    <a:lstStyle/>
                    <a:p>
                      <a:pPr algn="ctr">
                        <a:lnSpc>
                          <a:spcPct val="200000"/>
                        </a:lnSpc>
                        <a:spcAft>
                          <a:spcPts val="0"/>
                        </a:spcAft>
                      </a:pPr>
                      <a:r>
                        <a:rPr lang="nl-NL" sz="1800" dirty="0">
                          <a:effectLst/>
                        </a:rPr>
                        <a:t>0.10</a:t>
                      </a:r>
                      <a:endParaRPr lang="en-US" sz="2400" dirty="0">
                        <a:effectLst/>
                        <a:latin typeface="Calibri"/>
                        <a:ea typeface="Calibri"/>
                        <a:cs typeface="Times New Roman"/>
                      </a:endParaRPr>
                    </a:p>
                  </a:txBody>
                  <a:tcPr marL="68580" marR="68580" marT="0" marB="0" anchor="ctr" anchorCtr="1"/>
                </a:tc>
                <a:tc>
                  <a:txBody>
                    <a:bodyPr/>
                    <a:lstStyle/>
                    <a:p>
                      <a:pPr algn="ctr">
                        <a:lnSpc>
                          <a:spcPct val="200000"/>
                        </a:lnSpc>
                        <a:spcAft>
                          <a:spcPts val="0"/>
                        </a:spcAft>
                      </a:pPr>
                      <a:r>
                        <a:rPr lang="nl-NL" sz="1800" dirty="0">
                          <a:effectLst/>
                        </a:rPr>
                        <a:t>0.37</a:t>
                      </a:r>
                      <a:endParaRPr lang="en-US" sz="2400" dirty="0">
                        <a:effectLst/>
                        <a:latin typeface="Calibri"/>
                        <a:ea typeface="Calibri"/>
                        <a:cs typeface="Times New Roman"/>
                      </a:endParaRPr>
                    </a:p>
                  </a:txBody>
                  <a:tcPr marL="68580" marR="68580" marT="0" marB="0" anchor="ctr" anchorCtr="1"/>
                </a:tc>
              </a:tr>
              <a:tr h="370840">
                <a:tc>
                  <a:txBody>
                    <a:bodyPr/>
                    <a:lstStyle/>
                    <a:p>
                      <a:pPr>
                        <a:lnSpc>
                          <a:spcPct val="200000"/>
                        </a:lnSpc>
                        <a:spcAft>
                          <a:spcPts val="0"/>
                        </a:spcAft>
                      </a:pPr>
                      <a:r>
                        <a:rPr lang="nl-NL" sz="1800" dirty="0" err="1" smtClean="0">
                          <a:effectLst/>
                        </a:rPr>
                        <a:t>Recomb</a:t>
                      </a:r>
                      <a:endParaRPr lang="en-US" sz="2400" dirty="0">
                        <a:effectLst/>
                        <a:latin typeface="Calibri"/>
                        <a:ea typeface="Calibri"/>
                        <a:cs typeface="Times New Roman"/>
                      </a:endParaRPr>
                    </a:p>
                  </a:txBody>
                  <a:tcPr marL="68580" marR="68580" marT="0" marB="0" anchor="ctr" anchorCtr="1"/>
                </a:tc>
                <a:tc>
                  <a:txBody>
                    <a:bodyPr/>
                    <a:lstStyle/>
                    <a:p>
                      <a:pPr algn="ctr">
                        <a:lnSpc>
                          <a:spcPct val="200000"/>
                        </a:lnSpc>
                        <a:spcAft>
                          <a:spcPts val="0"/>
                        </a:spcAft>
                      </a:pPr>
                      <a:r>
                        <a:rPr lang="nl-NL" sz="1800" dirty="0">
                          <a:effectLst/>
                        </a:rPr>
                        <a:t>0.26</a:t>
                      </a:r>
                      <a:endParaRPr lang="en-US" sz="2400" dirty="0">
                        <a:solidFill>
                          <a:srgbClr val="E31837"/>
                        </a:solidFill>
                        <a:effectLst/>
                        <a:latin typeface="Calibri"/>
                        <a:ea typeface="Calibri"/>
                        <a:cs typeface="Times New Roman"/>
                      </a:endParaRPr>
                    </a:p>
                  </a:txBody>
                  <a:tcPr marL="68580" marR="68580" marT="0" marB="0" anchor="ctr" anchorCtr="1"/>
                </a:tc>
                <a:tc>
                  <a:txBody>
                    <a:bodyPr/>
                    <a:lstStyle/>
                    <a:p>
                      <a:pPr algn="ctr">
                        <a:lnSpc>
                          <a:spcPct val="200000"/>
                        </a:lnSpc>
                        <a:spcAft>
                          <a:spcPts val="0"/>
                        </a:spcAft>
                      </a:pPr>
                      <a:r>
                        <a:rPr lang="nl-NL" sz="1800">
                          <a:effectLst/>
                        </a:rPr>
                        <a:t>0.22</a:t>
                      </a:r>
                      <a:endParaRPr lang="en-US" sz="2400">
                        <a:effectLst/>
                        <a:latin typeface="Calibri"/>
                        <a:ea typeface="Calibri"/>
                        <a:cs typeface="Times New Roman"/>
                      </a:endParaRPr>
                    </a:p>
                  </a:txBody>
                  <a:tcPr marL="68580" marR="68580" marT="0" marB="0" anchor="ctr" anchorCtr="1"/>
                </a:tc>
                <a:tc>
                  <a:txBody>
                    <a:bodyPr/>
                    <a:lstStyle/>
                    <a:p>
                      <a:pPr algn="ctr">
                        <a:lnSpc>
                          <a:spcPct val="200000"/>
                        </a:lnSpc>
                        <a:spcAft>
                          <a:spcPts val="0"/>
                        </a:spcAft>
                      </a:pPr>
                      <a:r>
                        <a:rPr lang="nl-NL" sz="1800">
                          <a:effectLst/>
                        </a:rPr>
                        <a:t>0.31</a:t>
                      </a:r>
                      <a:endParaRPr lang="en-US" sz="2400">
                        <a:effectLst/>
                        <a:latin typeface="Calibri"/>
                        <a:ea typeface="Calibri"/>
                        <a:cs typeface="Times New Roman"/>
                      </a:endParaRPr>
                    </a:p>
                  </a:txBody>
                  <a:tcPr marL="68580" marR="68580" marT="0" marB="0" anchor="ctr" anchorCtr="1">
                    <a:lnR w="57150" cap="flat" cmpd="sng" algn="ctr">
                      <a:solidFill>
                        <a:schemeClr val="bg1"/>
                      </a:solidFill>
                      <a:prstDash val="solid"/>
                      <a:round/>
                      <a:headEnd type="none" w="med" len="med"/>
                      <a:tailEnd type="none" w="med" len="med"/>
                    </a:lnR>
                  </a:tcPr>
                </a:tc>
                <a:tc>
                  <a:txBody>
                    <a:bodyPr/>
                    <a:lstStyle/>
                    <a:p>
                      <a:pPr algn="ctr">
                        <a:lnSpc>
                          <a:spcPct val="200000"/>
                        </a:lnSpc>
                        <a:spcAft>
                          <a:spcPts val="0"/>
                        </a:spcAft>
                      </a:pPr>
                      <a:r>
                        <a:rPr lang="nl-NL" sz="1800" dirty="0">
                          <a:effectLst/>
                        </a:rPr>
                        <a:t>0.24</a:t>
                      </a:r>
                      <a:endParaRPr lang="en-US" sz="2400" dirty="0">
                        <a:solidFill>
                          <a:srgbClr val="E31837"/>
                        </a:solidFill>
                        <a:effectLst/>
                        <a:latin typeface="Calibri"/>
                        <a:ea typeface="Calibri"/>
                        <a:cs typeface="Times New Roman"/>
                      </a:endParaRPr>
                    </a:p>
                  </a:txBody>
                  <a:tcPr marL="68580" marR="68580" marT="0" marB="0" anchor="ctr" anchorCtr="1">
                    <a:lnL w="57150" cap="flat" cmpd="sng" algn="ctr">
                      <a:solidFill>
                        <a:schemeClr val="bg1"/>
                      </a:solidFill>
                      <a:prstDash val="solid"/>
                      <a:round/>
                      <a:headEnd type="none" w="med" len="med"/>
                      <a:tailEnd type="none" w="med" len="med"/>
                    </a:lnL>
                  </a:tcPr>
                </a:tc>
                <a:tc>
                  <a:txBody>
                    <a:bodyPr/>
                    <a:lstStyle/>
                    <a:p>
                      <a:pPr algn="ctr">
                        <a:lnSpc>
                          <a:spcPct val="200000"/>
                        </a:lnSpc>
                        <a:spcAft>
                          <a:spcPts val="0"/>
                        </a:spcAft>
                      </a:pPr>
                      <a:r>
                        <a:rPr lang="nl-NL" sz="1800">
                          <a:effectLst/>
                        </a:rPr>
                        <a:t>0.19</a:t>
                      </a:r>
                      <a:endParaRPr lang="en-US" sz="2400">
                        <a:effectLst/>
                        <a:latin typeface="Calibri"/>
                        <a:ea typeface="Calibri"/>
                        <a:cs typeface="Times New Roman"/>
                      </a:endParaRPr>
                    </a:p>
                  </a:txBody>
                  <a:tcPr marL="68580" marR="68580" marT="0" marB="0" anchor="ctr" anchorCtr="1"/>
                </a:tc>
                <a:tc>
                  <a:txBody>
                    <a:bodyPr/>
                    <a:lstStyle/>
                    <a:p>
                      <a:pPr algn="ctr">
                        <a:lnSpc>
                          <a:spcPct val="200000"/>
                        </a:lnSpc>
                        <a:spcAft>
                          <a:spcPts val="0"/>
                        </a:spcAft>
                      </a:pPr>
                      <a:r>
                        <a:rPr lang="nl-NL" sz="1800">
                          <a:effectLst/>
                        </a:rPr>
                        <a:t>0.29</a:t>
                      </a:r>
                      <a:endParaRPr lang="en-US" sz="2400">
                        <a:effectLst/>
                        <a:latin typeface="Calibri"/>
                        <a:ea typeface="Calibri"/>
                        <a:cs typeface="Times New Roman"/>
                      </a:endParaRPr>
                    </a:p>
                  </a:txBody>
                  <a:tcPr marL="68580" marR="68580" marT="0" marB="0" anchor="ctr" anchorCtr="1"/>
                </a:tc>
              </a:tr>
              <a:tr h="370840">
                <a:tc>
                  <a:txBody>
                    <a:bodyPr/>
                    <a:lstStyle/>
                    <a:p>
                      <a:pPr>
                        <a:lnSpc>
                          <a:spcPct val="200000"/>
                        </a:lnSpc>
                        <a:spcAft>
                          <a:spcPts val="0"/>
                        </a:spcAft>
                      </a:pPr>
                      <a:r>
                        <a:rPr lang="nl-NL" sz="1800" dirty="0" err="1" smtClean="0">
                          <a:effectLst/>
                        </a:rPr>
                        <a:t>Advate</a:t>
                      </a:r>
                      <a:endParaRPr lang="en-US" sz="2400" dirty="0">
                        <a:effectLst/>
                        <a:latin typeface="Calibri"/>
                        <a:ea typeface="Calibri"/>
                        <a:cs typeface="Times New Roman"/>
                      </a:endParaRPr>
                    </a:p>
                  </a:txBody>
                  <a:tcPr marL="68580" marR="68580" marT="0" marB="0" anchor="ctr" anchorCtr="1"/>
                </a:tc>
                <a:tc>
                  <a:txBody>
                    <a:bodyPr/>
                    <a:lstStyle/>
                    <a:p>
                      <a:pPr algn="ctr">
                        <a:lnSpc>
                          <a:spcPct val="200000"/>
                        </a:lnSpc>
                        <a:spcAft>
                          <a:spcPts val="0"/>
                        </a:spcAft>
                      </a:pPr>
                      <a:r>
                        <a:rPr lang="nl-NL" sz="1800" dirty="0">
                          <a:effectLst/>
                        </a:rPr>
                        <a:t>0.26</a:t>
                      </a:r>
                      <a:endParaRPr lang="en-US" sz="2400" dirty="0">
                        <a:solidFill>
                          <a:srgbClr val="E31837"/>
                        </a:solidFill>
                        <a:effectLst/>
                        <a:latin typeface="Calibri"/>
                        <a:ea typeface="Calibri"/>
                        <a:cs typeface="Times New Roman"/>
                      </a:endParaRPr>
                    </a:p>
                  </a:txBody>
                  <a:tcPr marL="68580" marR="68580" marT="0" marB="0" anchor="ctr" anchorCtr="1"/>
                </a:tc>
                <a:tc>
                  <a:txBody>
                    <a:bodyPr/>
                    <a:lstStyle/>
                    <a:p>
                      <a:pPr algn="ctr">
                        <a:lnSpc>
                          <a:spcPct val="200000"/>
                        </a:lnSpc>
                        <a:spcAft>
                          <a:spcPts val="0"/>
                        </a:spcAft>
                      </a:pPr>
                      <a:r>
                        <a:rPr lang="nl-NL" sz="1800">
                          <a:effectLst/>
                        </a:rPr>
                        <a:t>0.19</a:t>
                      </a:r>
                      <a:endParaRPr lang="en-US" sz="2400">
                        <a:effectLst/>
                        <a:latin typeface="Calibri"/>
                        <a:ea typeface="Calibri"/>
                        <a:cs typeface="Times New Roman"/>
                      </a:endParaRPr>
                    </a:p>
                  </a:txBody>
                  <a:tcPr marL="68580" marR="68580" marT="0" marB="0" anchor="ctr" anchorCtr="1"/>
                </a:tc>
                <a:tc>
                  <a:txBody>
                    <a:bodyPr/>
                    <a:lstStyle/>
                    <a:p>
                      <a:pPr algn="ctr">
                        <a:lnSpc>
                          <a:spcPct val="200000"/>
                        </a:lnSpc>
                        <a:spcAft>
                          <a:spcPts val="0"/>
                        </a:spcAft>
                      </a:pPr>
                      <a:r>
                        <a:rPr lang="nl-NL" sz="1800">
                          <a:effectLst/>
                        </a:rPr>
                        <a:t>0.34</a:t>
                      </a:r>
                      <a:endParaRPr lang="en-US" sz="2400">
                        <a:effectLst/>
                        <a:latin typeface="Calibri"/>
                        <a:ea typeface="Calibri"/>
                        <a:cs typeface="Times New Roman"/>
                      </a:endParaRPr>
                    </a:p>
                  </a:txBody>
                  <a:tcPr marL="68580" marR="68580" marT="0" marB="0" anchor="ctr" anchorCtr="1">
                    <a:lnR w="57150" cap="flat" cmpd="sng" algn="ctr">
                      <a:solidFill>
                        <a:schemeClr val="bg1"/>
                      </a:solidFill>
                      <a:prstDash val="solid"/>
                      <a:round/>
                      <a:headEnd type="none" w="med" len="med"/>
                      <a:tailEnd type="none" w="med" len="med"/>
                    </a:lnR>
                  </a:tcPr>
                </a:tc>
                <a:tc>
                  <a:txBody>
                    <a:bodyPr/>
                    <a:lstStyle/>
                    <a:p>
                      <a:pPr algn="ctr">
                        <a:lnSpc>
                          <a:spcPct val="200000"/>
                        </a:lnSpc>
                        <a:spcAft>
                          <a:spcPts val="0"/>
                        </a:spcAft>
                      </a:pPr>
                      <a:r>
                        <a:rPr lang="nl-NL" sz="1800" dirty="0">
                          <a:effectLst/>
                        </a:rPr>
                        <a:t>0.26</a:t>
                      </a:r>
                      <a:endParaRPr lang="en-US" sz="2400" dirty="0">
                        <a:solidFill>
                          <a:srgbClr val="E31837"/>
                        </a:solidFill>
                        <a:effectLst/>
                        <a:latin typeface="Calibri"/>
                        <a:ea typeface="Calibri"/>
                        <a:cs typeface="Times New Roman"/>
                      </a:endParaRPr>
                    </a:p>
                  </a:txBody>
                  <a:tcPr marL="68580" marR="68580" marT="0" marB="0" anchor="ctr" anchorCtr="1">
                    <a:lnL w="57150" cap="flat" cmpd="sng" algn="ctr">
                      <a:solidFill>
                        <a:schemeClr val="bg1"/>
                      </a:solidFill>
                      <a:prstDash val="solid"/>
                      <a:round/>
                      <a:headEnd type="none" w="med" len="med"/>
                      <a:tailEnd type="none" w="med" len="med"/>
                    </a:lnL>
                  </a:tcPr>
                </a:tc>
                <a:tc>
                  <a:txBody>
                    <a:bodyPr/>
                    <a:lstStyle/>
                    <a:p>
                      <a:pPr algn="ctr">
                        <a:lnSpc>
                          <a:spcPct val="200000"/>
                        </a:lnSpc>
                        <a:spcAft>
                          <a:spcPts val="0"/>
                        </a:spcAft>
                      </a:pPr>
                      <a:r>
                        <a:rPr lang="nl-NL" sz="1800" dirty="0" smtClean="0">
                          <a:effectLst/>
                        </a:rPr>
                        <a:t>0.18</a:t>
                      </a:r>
                      <a:endParaRPr lang="en-US" sz="2400" dirty="0">
                        <a:effectLst/>
                        <a:latin typeface="Calibri"/>
                        <a:ea typeface="Calibri"/>
                        <a:cs typeface="Times New Roman"/>
                      </a:endParaRPr>
                    </a:p>
                  </a:txBody>
                  <a:tcPr marL="68580" marR="68580" marT="0" marB="0" anchor="ctr" anchorCtr="1"/>
                </a:tc>
                <a:tc>
                  <a:txBody>
                    <a:bodyPr/>
                    <a:lstStyle/>
                    <a:p>
                      <a:pPr algn="ctr">
                        <a:lnSpc>
                          <a:spcPct val="200000"/>
                        </a:lnSpc>
                        <a:spcAft>
                          <a:spcPts val="0"/>
                        </a:spcAft>
                      </a:pPr>
                      <a:r>
                        <a:rPr lang="nl-NL" sz="1800">
                          <a:effectLst/>
                        </a:rPr>
                        <a:t>0.36</a:t>
                      </a:r>
                      <a:endParaRPr lang="en-US" sz="2400">
                        <a:effectLst/>
                        <a:latin typeface="Calibri"/>
                        <a:ea typeface="Calibri"/>
                        <a:cs typeface="Times New Roman"/>
                      </a:endParaRPr>
                    </a:p>
                  </a:txBody>
                  <a:tcPr marL="68580" marR="68580" marT="0" marB="0" anchor="ctr" anchorCtr="1"/>
                </a:tc>
              </a:tr>
              <a:tr h="370840">
                <a:tc>
                  <a:txBody>
                    <a:bodyPr/>
                    <a:lstStyle/>
                    <a:p>
                      <a:pPr>
                        <a:lnSpc>
                          <a:spcPct val="200000"/>
                        </a:lnSpc>
                        <a:spcAft>
                          <a:spcPts val="0"/>
                        </a:spcAft>
                      </a:pPr>
                      <a:r>
                        <a:rPr lang="nl-NL" sz="1800" dirty="0" err="1" smtClean="0">
                          <a:effectLst/>
                        </a:rPr>
                        <a:t>Helixate</a:t>
                      </a:r>
                      <a:endParaRPr lang="en-US" sz="2400" dirty="0">
                        <a:effectLst/>
                        <a:latin typeface="Calibri"/>
                        <a:ea typeface="Calibri"/>
                        <a:cs typeface="Times New Roman"/>
                      </a:endParaRPr>
                    </a:p>
                  </a:txBody>
                  <a:tcPr marL="68580" marR="68580" marT="0" marB="0" anchor="ctr" anchorCtr="1"/>
                </a:tc>
                <a:tc>
                  <a:txBody>
                    <a:bodyPr/>
                    <a:lstStyle/>
                    <a:p>
                      <a:pPr algn="ctr">
                        <a:lnSpc>
                          <a:spcPct val="200000"/>
                        </a:lnSpc>
                        <a:spcAft>
                          <a:spcPts val="0"/>
                        </a:spcAft>
                      </a:pPr>
                      <a:r>
                        <a:rPr lang="nl-NL" sz="1800" dirty="0">
                          <a:effectLst/>
                        </a:rPr>
                        <a:t>0.32</a:t>
                      </a:r>
                      <a:endParaRPr lang="en-US" sz="2400" dirty="0">
                        <a:solidFill>
                          <a:srgbClr val="E31837"/>
                        </a:solidFill>
                        <a:effectLst/>
                        <a:latin typeface="Calibri"/>
                        <a:ea typeface="Calibri"/>
                        <a:cs typeface="Times New Roman"/>
                      </a:endParaRPr>
                    </a:p>
                  </a:txBody>
                  <a:tcPr marL="68580" marR="68580" marT="0" marB="0" anchor="ctr" anchorCtr="1"/>
                </a:tc>
                <a:tc>
                  <a:txBody>
                    <a:bodyPr/>
                    <a:lstStyle/>
                    <a:p>
                      <a:pPr algn="ctr">
                        <a:lnSpc>
                          <a:spcPct val="200000"/>
                        </a:lnSpc>
                        <a:spcAft>
                          <a:spcPts val="0"/>
                        </a:spcAft>
                      </a:pPr>
                      <a:r>
                        <a:rPr lang="nl-NL" sz="1800">
                          <a:effectLst/>
                        </a:rPr>
                        <a:t>0.18</a:t>
                      </a:r>
                      <a:endParaRPr lang="en-US" sz="2400">
                        <a:effectLst/>
                        <a:latin typeface="Calibri"/>
                        <a:ea typeface="Calibri"/>
                        <a:cs typeface="Times New Roman"/>
                      </a:endParaRPr>
                    </a:p>
                  </a:txBody>
                  <a:tcPr marL="68580" marR="68580" marT="0" marB="0" anchor="ctr" anchorCtr="1"/>
                </a:tc>
                <a:tc>
                  <a:txBody>
                    <a:bodyPr/>
                    <a:lstStyle/>
                    <a:p>
                      <a:pPr algn="ctr">
                        <a:lnSpc>
                          <a:spcPct val="200000"/>
                        </a:lnSpc>
                        <a:spcAft>
                          <a:spcPts val="0"/>
                        </a:spcAft>
                      </a:pPr>
                      <a:r>
                        <a:rPr lang="nl-NL" sz="1800">
                          <a:effectLst/>
                        </a:rPr>
                        <a:t>0.50</a:t>
                      </a:r>
                      <a:endParaRPr lang="en-US" sz="2400">
                        <a:effectLst/>
                        <a:latin typeface="Calibri"/>
                        <a:ea typeface="Calibri"/>
                        <a:cs typeface="Times New Roman"/>
                      </a:endParaRPr>
                    </a:p>
                  </a:txBody>
                  <a:tcPr marL="68580" marR="68580" marT="0" marB="0" anchor="ctr" anchorCtr="1">
                    <a:lnR w="57150" cap="flat" cmpd="sng" algn="ctr">
                      <a:solidFill>
                        <a:schemeClr val="bg1"/>
                      </a:solidFill>
                      <a:prstDash val="solid"/>
                      <a:round/>
                      <a:headEnd type="none" w="med" len="med"/>
                      <a:tailEnd type="none" w="med" len="med"/>
                    </a:lnR>
                  </a:tcPr>
                </a:tc>
                <a:tc>
                  <a:txBody>
                    <a:bodyPr/>
                    <a:lstStyle/>
                    <a:p>
                      <a:pPr algn="ctr">
                        <a:lnSpc>
                          <a:spcPct val="200000"/>
                        </a:lnSpc>
                        <a:spcAft>
                          <a:spcPts val="0"/>
                        </a:spcAft>
                      </a:pPr>
                      <a:r>
                        <a:rPr lang="nl-NL" sz="1800" dirty="0">
                          <a:effectLst/>
                        </a:rPr>
                        <a:t>0.33</a:t>
                      </a:r>
                      <a:endParaRPr lang="en-US" sz="2400" dirty="0">
                        <a:solidFill>
                          <a:srgbClr val="E31837"/>
                        </a:solidFill>
                        <a:effectLst/>
                        <a:latin typeface="Calibri"/>
                        <a:ea typeface="Calibri"/>
                        <a:cs typeface="Times New Roman"/>
                      </a:endParaRPr>
                    </a:p>
                  </a:txBody>
                  <a:tcPr marL="68580" marR="68580" marT="0" marB="0" anchor="ctr" anchorCtr="1">
                    <a:lnL w="57150" cap="flat" cmpd="sng" algn="ctr">
                      <a:solidFill>
                        <a:schemeClr val="bg1"/>
                      </a:solidFill>
                      <a:prstDash val="solid"/>
                      <a:round/>
                      <a:headEnd type="none" w="med" len="med"/>
                      <a:tailEnd type="none" w="med" len="med"/>
                    </a:lnL>
                  </a:tcPr>
                </a:tc>
                <a:tc>
                  <a:txBody>
                    <a:bodyPr/>
                    <a:lstStyle/>
                    <a:p>
                      <a:pPr algn="ctr">
                        <a:lnSpc>
                          <a:spcPct val="200000"/>
                        </a:lnSpc>
                        <a:spcAft>
                          <a:spcPts val="0"/>
                        </a:spcAft>
                      </a:pPr>
                      <a:r>
                        <a:rPr lang="nl-NL" sz="1800" dirty="0">
                          <a:effectLst/>
                        </a:rPr>
                        <a:t>0.18</a:t>
                      </a:r>
                      <a:endParaRPr lang="en-US" sz="2400" dirty="0">
                        <a:effectLst/>
                        <a:latin typeface="Calibri"/>
                        <a:ea typeface="Calibri"/>
                        <a:cs typeface="Times New Roman"/>
                      </a:endParaRPr>
                    </a:p>
                  </a:txBody>
                  <a:tcPr marL="68580" marR="68580" marT="0" marB="0" anchor="ctr" anchorCtr="1"/>
                </a:tc>
                <a:tc>
                  <a:txBody>
                    <a:bodyPr/>
                    <a:lstStyle/>
                    <a:p>
                      <a:pPr algn="ctr">
                        <a:lnSpc>
                          <a:spcPct val="200000"/>
                        </a:lnSpc>
                        <a:spcAft>
                          <a:spcPts val="0"/>
                        </a:spcAft>
                      </a:pPr>
                      <a:r>
                        <a:rPr lang="nl-NL" sz="1800">
                          <a:effectLst/>
                        </a:rPr>
                        <a:t>0.52</a:t>
                      </a:r>
                      <a:endParaRPr lang="en-US" sz="2400">
                        <a:effectLst/>
                        <a:latin typeface="Calibri"/>
                        <a:ea typeface="Calibri"/>
                        <a:cs typeface="Times New Roman"/>
                      </a:endParaRPr>
                    </a:p>
                  </a:txBody>
                  <a:tcPr marL="68580" marR="68580" marT="0" marB="0" anchor="ctr" anchorCtr="1"/>
                </a:tc>
              </a:tr>
              <a:tr h="370840">
                <a:tc>
                  <a:txBody>
                    <a:bodyPr/>
                    <a:lstStyle/>
                    <a:p>
                      <a:pPr>
                        <a:lnSpc>
                          <a:spcPct val="200000"/>
                        </a:lnSpc>
                        <a:spcAft>
                          <a:spcPts val="0"/>
                        </a:spcAft>
                      </a:pPr>
                      <a:r>
                        <a:rPr lang="nl-NL" sz="1800" dirty="0" err="1" smtClean="0">
                          <a:effectLst/>
                        </a:rPr>
                        <a:t>Kogenate</a:t>
                      </a:r>
                      <a:endParaRPr lang="en-US" sz="2400" dirty="0">
                        <a:effectLst/>
                        <a:latin typeface="Calibri"/>
                        <a:ea typeface="Calibri"/>
                        <a:cs typeface="Times New Roman"/>
                      </a:endParaRPr>
                    </a:p>
                  </a:txBody>
                  <a:tcPr marL="68580" marR="68580" marT="0" marB="0" anchor="ctr" anchorCtr="1"/>
                </a:tc>
                <a:tc>
                  <a:txBody>
                    <a:bodyPr/>
                    <a:lstStyle/>
                    <a:p>
                      <a:pPr algn="ctr">
                        <a:lnSpc>
                          <a:spcPct val="200000"/>
                        </a:lnSpc>
                        <a:spcAft>
                          <a:spcPts val="0"/>
                        </a:spcAft>
                      </a:pPr>
                      <a:r>
                        <a:rPr lang="nl-NL" sz="1800" dirty="0">
                          <a:effectLst/>
                        </a:rPr>
                        <a:t>0.30</a:t>
                      </a:r>
                      <a:endParaRPr lang="en-US" sz="2400" dirty="0">
                        <a:solidFill>
                          <a:srgbClr val="E31837"/>
                        </a:solidFill>
                        <a:effectLst/>
                        <a:latin typeface="Calibri"/>
                        <a:ea typeface="Calibri"/>
                        <a:cs typeface="Times New Roman"/>
                      </a:endParaRPr>
                    </a:p>
                  </a:txBody>
                  <a:tcPr marL="68580" marR="68580" marT="0" marB="0" anchor="ctr" anchorCtr="1"/>
                </a:tc>
                <a:tc>
                  <a:txBody>
                    <a:bodyPr/>
                    <a:lstStyle/>
                    <a:p>
                      <a:pPr algn="ctr">
                        <a:lnSpc>
                          <a:spcPct val="200000"/>
                        </a:lnSpc>
                        <a:spcAft>
                          <a:spcPts val="0"/>
                        </a:spcAft>
                      </a:pPr>
                      <a:r>
                        <a:rPr lang="nl-NL" sz="1800">
                          <a:effectLst/>
                        </a:rPr>
                        <a:t>0.22</a:t>
                      </a:r>
                      <a:endParaRPr lang="en-US" sz="2400">
                        <a:effectLst/>
                        <a:latin typeface="Calibri"/>
                        <a:ea typeface="Calibri"/>
                        <a:cs typeface="Times New Roman"/>
                      </a:endParaRPr>
                    </a:p>
                  </a:txBody>
                  <a:tcPr marL="68580" marR="68580" marT="0" marB="0" anchor="ctr" anchorCtr="1"/>
                </a:tc>
                <a:tc>
                  <a:txBody>
                    <a:bodyPr/>
                    <a:lstStyle/>
                    <a:p>
                      <a:pPr algn="ctr">
                        <a:lnSpc>
                          <a:spcPct val="200000"/>
                        </a:lnSpc>
                        <a:spcAft>
                          <a:spcPts val="0"/>
                        </a:spcAft>
                      </a:pPr>
                      <a:r>
                        <a:rPr lang="nl-NL" sz="1800">
                          <a:effectLst/>
                        </a:rPr>
                        <a:t>0.40</a:t>
                      </a:r>
                      <a:endParaRPr lang="en-US" sz="2400">
                        <a:effectLst/>
                        <a:latin typeface="Calibri"/>
                        <a:ea typeface="Calibri"/>
                        <a:cs typeface="Times New Roman"/>
                      </a:endParaRPr>
                    </a:p>
                  </a:txBody>
                  <a:tcPr marL="68580" marR="68580" marT="0" marB="0" anchor="ctr" anchorCtr="1">
                    <a:lnR w="57150" cap="flat" cmpd="sng" algn="ctr">
                      <a:solidFill>
                        <a:schemeClr val="bg1"/>
                      </a:solidFill>
                      <a:prstDash val="solid"/>
                      <a:round/>
                      <a:headEnd type="none" w="med" len="med"/>
                      <a:tailEnd type="none" w="med" len="med"/>
                    </a:lnR>
                  </a:tcPr>
                </a:tc>
                <a:tc>
                  <a:txBody>
                    <a:bodyPr/>
                    <a:lstStyle/>
                    <a:p>
                      <a:pPr algn="ctr">
                        <a:lnSpc>
                          <a:spcPct val="200000"/>
                        </a:lnSpc>
                        <a:spcAft>
                          <a:spcPts val="0"/>
                        </a:spcAft>
                      </a:pPr>
                      <a:r>
                        <a:rPr lang="nl-NL" sz="1800" dirty="0">
                          <a:effectLst/>
                        </a:rPr>
                        <a:t>0.22</a:t>
                      </a:r>
                      <a:endParaRPr lang="en-US" sz="2400" dirty="0">
                        <a:solidFill>
                          <a:srgbClr val="E31837"/>
                        </a:solidFill>
                        <a:effectLst/>
                        <a:latin typeface="Calibri"/>
                        <a:ea typeface="Calibri"/>
                        <a:cs typeface="Times New Roman"/>
                      </a:endParaRPr>
                    </a:p>
                  </a:txBody>
                  <a:tcPr marL="68580" marR="68580" marT="0" marB="0" anchor="ctr" anchorCtr="1">
                    <a:lnL w="57150" cap="flat" cmpd="sng" algn="ctr">
                      <a:solidFill>
                        <a:schemeClr val="bg1"/>
                      </a:solidFill>
                      <a:prstDash val="solid"/>
                      <a:round/>
                      <a:headEnd type="none" w="med" len="med"/>
                      <a:tailEnd type="none" w="med" len="med"/>
                    </a:lnL>
                  </a:tcPr>
                </a:tc>
                <a:tc>
                  <a:txBody>
                    <a:bodyPr/>
                    <a:lstStyle/>
                    <a:p>
                      <a:pPr algn="ctr">
                        <a:lnSpc>
                          <a:spcPct val="200000"/>
                        </a:lnSpc>
                        <a:spcAft>
                          <a:spcPts val="0"/>
                        </a:spcAft>
                      </a:pPr>
                      <a:r>
                        <a:rPr lang="nl-NL" sz="1800" dirty="0">
                          <a:effectLst/>
                        </a:rPr>
                        <a:t>0.13</a:t>
                      </a:r>
                      <a:endParaRPr lang="en-US" sz="2400" dirty="0">
                        <a:effectLst/>
                        <a:latin typeface="Calibri"/>
                        <a:ea typeface="Calibri"/>
                        <a:cs typeface="Times New Roman"/>
                      </a:endParaRPr>
                    </a:p>
                  </a:txBody>
                  <a:tcPr marL="68580" marR="68580" marT="0" marB="0" anchor="ctr" anchorCtr="1"/>
                </a:tc>
                <a:tc>
                  <a:txBody>
                    <a:bodyPr/>
                    <a:lstStyle/>
                    <a:p>
                      <a:pPr algn="ctr">
                        <a:lnSpc>
                          <a:spcPct val="200000"/>
                        </a:lnSpc>
                        <a:spcAft>
                          <a:spcPts val="0"/>
                        </a:spcAft>
                      </a:pPr>
                      <a:r>
                        <a:rPr lang="nl-NL" sz="1800" dirty="0" smtClean="0">
                          <a:effectLst/>
                        </a:rPr>
                        <a:t>0.34</a:t>
                      </a:r>
                      <a:endParaRPr lang="en-US" sz="2400" dirty="0">
                        <a:effectLst/>
                        <a:latin typeface="Calibri"/>
                        <a:ea typeface="Calibri"/>
                        <a:cs typeface="Times New Roman"/>
                      </a:endParaRPr>
                    </a:p>
                  </a:txBody>
                  <a:tcPr marL="68580" marR="68580" marT="0" marB="0" anchor="ctr" anchorCtr="1"/>
                </a:tc>
              </a:tr>
              <a:tr h="370840">
                <a:tc>
                  <a:txBody>
                    <a:bodyPr/>
                    <a:lstStyle/>
                    <a:p>
                      <a:pPr>
                        <a:lnSpc>
                          <a:spcPct val="200000"/>
                        </a:lnSpc>
                        <a:spcAft>
                          <a:spcPts val="0"/>
                        </a:spcAft>
                      </a:pPr>
                      <a:r>
                        <a:rPr lang="nl-NL" sz="1800" dirty="0" err="1" smtClean="0">
                          <a:effectLst/>
                        </a:rPr>
                        <a:t>Refacto</a:t>
                      </a:r>
                      <a:endParaRPr lang="en-US" sz="2400" dirty="0">
                        <a:effectLst/>
                        <a:latin typeface="Calibri"/>
                        <a:ea typeface="Calibri"/>
                        <a:cs typeface="Times New Roman"/>
                      </a:endParaRPr>
                    </a:p>
                  </a:txBody>
                  <a:tcPr marL="68580" marR="68580" marT="0" marB="0" anchor="ctr" anchorCtr="1"/>
                </a:tc>
                <a:tc>
                  <a:txBody>
                    <a:bodyPr/>
                    <a:lstStyle/>
                    <a:p>
                      <a:pPr algn="ctr">
                        <a:lnSpc>
                          <a:spcPct val="200000"/>
                        </a:lnSpc>
                        <a:spcAft>
                          <a:spcPts val="0"/>
                        </a:spcAft>
                      </a:pPr>
                      <a:r>
                        <a:rPr lang="nl-NL" sz="1800" dirty="0">
                          <a:effectLst/>
                        </a:rPr>
                        <a:t>0.29</a:t>
                      </a:r>
                      <a:endParaRPr lang="en-US" sz="2400" dirty="0">
                        <a:solidFill>
                          <a:srgbClr val="E31837"/>
                        </a:solidFill>
                        <a:effectLst/>
                        <a:latin typeface="Calibri"/>
                        <a:ea typeface="Calibri"/>
                        <a:cs typeface="Times New Roman"/>
                      </a:endParaRPr>
                    </a:p>
                  </a:txBody>
                  <a:tcPr marL="68580" marR="68580" marT="0" marB="0" anchor="ctr" anchorCtr="1"/>
                </a:tc>
                <a:tc>
                  <a:txBody>
                    <a:bodyPr/>
                    <a:lstStyle/>
                    <a:p>
                      <a:pPr algn="ctr">
                        <a:lnSpc>
                          <a:spcPct val="200000"/>
                        </a:lnSpc>
                        <a:spcAft>
                          <a:spcPts val="0"/>
                        </a:spcAft>
                      </a:pPr>
                      <a:r>
                        <a:rPr lang="nl-NL" sz="1800">
                          <a:effectLst/>
                        </a:rPr>
                        <a:t>0.17</a:t>
                      </a:r>
                      <a:endParaRPr lang="en-US" sz="2400">
                        <a:effectLst/>
                        <a:latin typeface="Calibri"/>
                        <a:ea typeface="Calibri"/>
                        <a:cs typeface="Times New Roman"/>
                      </a:endParaRPr>
                    </a:p>
                  </a:txBody>
                  <a:tcPr marL="68580" marR="68580" marT="0" marB="0" anchor="ctr" anchorCtr="1"/>
                </a:tc>
                <a:tc>
                  <a:txBody>
                    <a:bodyPr/>
                    <a:lstStyle/>
                    <a:p>
                      <a:pPr algn="ctr">
                        <a:lnSpc>
                          <a:spcPct val="200000"/>
                        </a:lnSpc>
                        <a:spcAft>
                          <a:spcPts val="0"/>
                        </a:spcAft>
                      </a:pPr>
                      <a:r>
                        <a:rPr lang="nl-NL" sz="1800">
                          <a:effectLst/>
                        </a:rPr>
                        <a:t>0.43</a:t>
                      </a:r>
                      <a:endParaRPr lang="en-US" sz="2400">
                        <a:effectLst/>
                        <a:latin typeface="Calibri"/>
                        <a:ea typeface="Calibri"/>
                        <a:cs typeface="Times New Roman"/>
                      </a:endParaRPr>
                    </a:p>
                  </a:txBody>
                  <a:tcPr marL="68580" marR="68580" marT="0" marB="0" anchor="ctr" anchorCtr="1">
                    <a:lnR w="57150" cap="flat" cmpd="sng" algn="ctr">
                      <a:solidFill>
                        <a:schemeClr val="bg1"/>
                      </a:solidFill>
                      <a:prstDash val="solid"/>
                      <a:round/>
                      <a:headEnd type="none" w="med" len="med"/>
                      <a:tailEnd type="none" w="med" len="med"/>
                    </a:lnR>
                  </a:tcPr>
                </a:tc>
                <a:tc>
                  <a:txBody>
                    <a:bodyPr/>
                    <a:lstStyle/>
                    <a:p>
                      <a:pPr algn="ctr">
                        <a:lnSpc>
                          <a:spcPct val="200000"/>
                        </a:lnSpc>
                        <a:spcAft>
                          <a:spcPts val="0"/>
                        </a:spcAft>
                      </a:pPr>
                      <a:r>
                        <a:rPr lang="nl-NL" sz="1800" dirty="0">
                          <a:effectLst/>
                        </a:rPr>
                        <a:t>0.27</a:t>
                      </a:r>
                      <a:endParaRPr lang="en-US" sz="2400" dirty="0">
                        <a:solidFill>
                          <a:srgbClr val="E31837"/>
                        </a:solidFill>
                        <a:effectLst/>
                        <a:latin typeface="Calibri"/>
                        <a:ea typeface="Calibri"/>
                        <a:cs typeface="Times New Roman"/>
                      </a:endParaRPr>
                    </a:p>
                  </a:txBody>
                  <a:tcPr marL="68580" marR="68580" marT="0" marB="0" anchor="ctr" anchorCtr="1">
                    <a:lnL w="57150" cap="flat" cmpd="sng" algn="ctr">
                      <a:solidFill>
                        <a:schemeClr val="bg1"/>
                      </a:solidFill>
                      <a:prstDash val="solid"/>
                      <a:round/>
                      <a:headEnd type="none" w="med" len="med"/>
                      <a:tailEnd type="none" w="med" len="med"/>
                    </a:lnL>
                  </a:tcPr>
                </a:tc>
                <a:tc>
                  <a:txBody>
                    <a:bodyPr/>
                    <a:lstStyle/>
                    <a:p>
                      <a:pPr algn="ctr">
                        <a:lnSpc>
                          <a:spcPct val="200000"/>
                        </a:lnSpc>
                        <a:spcAft>
                          <a:spcPts val="0"/>
                        </a:spcAft>
                      </a:pPr>
                      <a:r>
                        <a:rPr lang="nl-NL" sz="1800">
                          <a:effectLst/>
                        </a:rPr>
                        <a:t>0.15</a:t>
                      </a:r>
                      <a:endParaRPr lang="en-US" sz="2400">
                        <a:effectLst/>
                        <a:latin typeface="Calibri"/>
                        <a:ea typeface="Calibri"/>
                        <a:cs typeface="Times New Roman"/>
                      </a:endParaRPr>
                    </a:p>
                  </a:txBody>
                  <a:tcPr marL="68580" marR="68580" marT="0" marB="0" anchor="ctr" anchorCtr="1"/>
                </a:tc>
                <a:tc>
                  <a:txBody>
                    <a:bodyPr/>
                    <a:lstStyle/>
                    <a:p>
                      <a:pPr algn="ctr">
                        <a:lnSpc>
                          <a:spcPct val="200000"/>
                        </a:lnSpc>
                        <a:spcAft>
                          <a:spcPts val="0"/>
                        </a:spcAft>
                      </a:pPr>
                      <a:r>
                        <a:rPr lang="nl-NL" sz="1800" dirty="0">
                          <a:effectLst/>
                        </a:rPr>
                        <a:t>0.43</a:t>
                      </a:r>
                      <a:endParaRPr lang="en-US" sz="2400" dirty="0">
                        <a:effectLst/>
                        <a:latin typeface="Calibri"/>
                        <a:ea typeface="Calibri"/>
                        <a:cs typeface="Times New Roman"/>
                      </a:endParaRPr>
                    </a:p>
                  </a:txBody>
                  <a:tcPr marL="68580" marR="68580" marT="0" marB="0" anchor="ctr" anchorCtr="1"/>
                </a:tc>
              </a:tr>
            </a:tbl>
          </a:graphicData>
        </a:graphic>
      </p:graphicFrame>
      <p:sp>
        <p:nvSpPr>
          <p:cNvPr id="12" name="Rounded Rectangle 11"/>
          <p:cNvSpPr/>
          <p:nvPr/>
        </p:nvSpPr>
        <p:spPr>
          <a:xfrm>
            <a:off x="1454049" y="3449412"/>
            <a:ext cx="6182071" cy="566834"/>
          </a:xfrm>
          <a:prstGeom prst="round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 Placeholder 6"/>
          <p:cNvSpPr txBox="1">
            <a:spLocks/>
          </p:cNvSpPr>
          <p:nvPr/>
        </p:nvSpPr>
        <p:spPr>
          <a:xfrm>
            <a:off x="457200" y="4594623"/>
            <a:ext cx="8229600" cy="434577"/>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00" dirty="0" smtClean="0"/>
              <a:t>P: Proportion. </a:t>
            </a:r>
            <a:endParaRPr lang="en-US" sz="1100" dirty="0"/>
          </a:p>
        </p:txBody>
      </p:sp>
    </p:spTree>
    <p:extLst>
      <p:ext uri="{BB962C8B-B14F-4D97-AF65-F5344CB8AC3E}">
        <p14:creationId xmlns:p14="http://schemas.microsoft.com/office/powerpoint/2010/main" val="19127916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txBox="1">
            <a:spLocks/>
          </p:cNvSpPr>
          <p:nvPr/>
        </p:nvSpPr>
        <p:spPr>
          <a:xfrm>
            <a:off x="457200" y="4594623"/>
            <a:ext cx="8229600" cy="434577"/>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defRPr sz="1800" b="0"/>
            </a:pPr>
            <a:r>
              <a:rPr lang="en-GB" sz="1100" dirty="0"/>
              <a:t>Data from the EUHASS annual reports to the Investigators</a:t>
            </a:r>
          </a:p>
        </p:txBody>
      </p:sp>
      <p:graphicFrame>
        <p:nvGraphicFramePr>
          <p:cNvPr id="250" name="Table 250"/>
          <p:cNvGraphicFramePr/>
          <p:nvPr>
            <p:extLst>
              <p:ext uri="{D42A27DB-BD31-4B8C-83A1-F6EECF244321}">
                <p14:modId xmlns:p14="http://schemas.microsoft.com/office/powerpoint/2010/main" val="333939246"/>
              </p:ext>
            </p:extLst>
          </p:nvPr>
        </p:nvGraphicFramePr>
        <p:xfrm>
          <a:off x="270302" y="3506732"/>
          <a:ext cx="8377851" cy="1067751"/>
        </p:xfrm>
        <a:graphic>
          <a:graphicData uri="http://schemas.openxmlformats.org/drawingml/2006/table">
            <a:tbl>
              <a:tblPr/>
              <a:tblGrid>
                <a:gridCol w="1382579"/>
                <a:gridCol w="1767913"/>
                <a:gridCol w="1776987"/>
                <a:gridCol w="1700333"/>
                <a:gridCol w="1750039"/>
              </a:tblGrid>
              <a:tr h="262533">
                <a:tc>
                  <a:txBody>
                    <a:bodyPr/>
                    <a:lstStyle/>
                    <a:p>
                      <a:pPr lvl="0" defTabSz="914400"/>
                      <a:r>
                        <a:rPr sz="1400" dirty="0"/>
                        <a:t>Year</a:t>
                      </a:r>
                    </a:p>
                  </a:txBody>
                  <a:tcPr marL="35719" marR="35719" marT="26789" marB="26789"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lvl="0" defTabSz="914400"/>
                      <a:r>
                        <a:rPr sz="1400"/>
                        <a:t>2009</a:t>
                      </a:r>
                    </a:p>
                  </a:txBody>
                  <a:tcPr marL="35719" marR="35719" marT="26789" marB="26789"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lvl="0" defTabSz="914400"/>
                      <a:r>
                        <a:rPr sz="1400"/>
                        <a:t>2010</a:t>
                      </a:r>
                    </a:p>
                  </a:txBody>
                  <a:tcPr marL="35719" marR="35719" marT="26789" marB="26789"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lvl="0" defTabSz="914400"/>
                      <a:r>
                        <a:rPr sz="1400"/>
                        <a:t>2011</a:t>
                      </a:r>
                    </a:p>
                  </a:txBody>
                  <a:tcPr marL="35719" marR="35719" marT="26789" marB="26789"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lvl="0" defTabSz="914400"/>
                      <a:r>
                        <a:rPr sz="1400"/>
                        <a:t>2012</a:t>
                      </a:r>
                    </a:p>
                  </a:txBody>
                  <a:tcPr marL="35719" marR="35719" marT="26789" marB="26789"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r>
              <a:tr h="262533">
                <a:tc>
                  <a:txBody>
                    <a:bodyPr/>
                    <a:lstStyle/>
                    <a:p>
                      <a:pPr lvl="0" defTabSz="914400"/>
                      <a:r>
                        <a:rPr sz="1400" dirty="0" err="1"/>
                        <a:t>Inhib</a:t>
                      </a:r>
                      <a:endParaRPr sz="1400" dirty="0"/>
                    </a:p>
                  </a:txBody>
                  <a:tcPr marL="35719" marR="35719" marT="26789" marB="26789"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lvl="0" defTabSz="914400"/>
                      <a:r>
                        <a:rPr sz="1400"/>
                        <a:t>8</a:t>
                      </a:r>
                    </a:p>
                  </a:txBody>
                  <a:tcPr marL="35719" marR="35719" marT="26789" marB="26789"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lvl="0" defTabSz="914400"/>
                      <a:r>
                        <a:rPr sz="1400"/>
                        <a:t>34</a:t>
                      </a:r>
                    </a:p>
                  </a:txBody>
                  <a:tcPr marL="35719" marR="35719" marT="26789" marB="26789"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lvl="0" defTabSz="914400"/>
                      <a:r>
                        <a:rPr sz="1400"/>
                        <a:t>63</a:t>
                      </a:r>
                    </a:p>
                  </a:txBody>
                  <a:tcPr marL="35719" marR="35719" marT="26789" marB="26789"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lvl="0" defTabSz="914400"/>
                      <a:r>
                        <a:rPr sz="1400"/>
                        <a:t>96</a:t>
                      </a:r>
                    </a:p>
                  </a:txBody>
                  <a:tcPr marL="35719" marR="35719" marT="26789" marB="26789"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r>
              <a:tr h="262533">
                <a:tc>
                  <a:txBody>
                    <a:bodyPr/>
                    <a:lstStyle/>
                    <a:p>
                      <a:pPr lvl="0" defTabSz="914400"/>
                      <a:r>
                        <a:rPr sz="1400" dirty="0"/>
                        <a:t>Exposed</a:t>
                      </a:r>
                    </a:p>
                  </a:txBody>
                  <a:tcPr marL="35719" marR="35719" marT="26789" marB="26789"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lvl="0" defTabSz="914400"/>
                      <a:r>
                        <a:rPr sz="1400"/>
                        <a:t>59</a:t>
                      </a:r>
                    </a:p>
                  </a:txBody>
                  <a:tcPr marL="35719" marR="35719" marT="26789" marB="26789"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lvl="0" defTabSz="914400"/>
                      <a:r>
                        <a:rPr sz="1400"/>
                        <a:t>121</a:t>
                      </a:r>
                    </a:p>
                  </a:txBody>
                  <a:tcPr marL="35719" marR="35719" marT="26789" marB="26789"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lvl="0" defTabSz="914400"/>
                      <a:r>
                        <a:rPr sz="1400"/>
                        <a:t>221</a:t>
                      </a:r>
                    </a:p>
                  </a:txBody>
                  <a:tcPr marL="35719" marR="35719" marT="26789" marB="26789"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lvl="0" defTabSz="914400"/>
                      <a:r>
                        <a:rPr sz="1400"/>
                        <a:t>336</a:t>
                      </a:r>
                    </a:p>
                  </a:txBody>
                  <a:tcPr marL="35719" marR="35719" marT="26789" marB="26789"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r>
              <a:tr h="262533">
                <a:tc>
                  <a:txBody>
                    <a:bodyPr/>
                    <a:lstStyle/>
                    <a:p>
                      <a:pPr lvl="0" defTabSz="914400"/>
                      <a:r>
                        <a:rPr sz="1400" b="1" dirty="0">
                          <a:solidFill>
                            <a:schemeClr val="accent2">
                              <a:lumMod val="75000"/>
                            </a:schemeClr>
                          </a:solidFill>
                        </a:rPr>
                        <a:t>Proportion</a:t>
                      </a:r>
                    </a:p>
                  </a:txBody>
                  <a:tcPr marL="35719" marR="35719" marT="26789" marB="26789"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lvl="0" defTabSz="914400"/>
                      <a:r>
                        <a:rPr sz="1400" b="1" dirty="0">
                          <a:solidFill>
                            <a:schemeClr val="accent2">
                              <a:lumMod val="75000"/>
                            </a:schemeClr>
                          </a:solidFill>
                        </a:rPr>
                        <a:t>0.31</a:t>
                      </a:r>
                    </a:p>
                  </a:txBody>
                  <a:tcPr marL="35719" marR="35719" marT="26789" marB="26789"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lvl="0" defTabSz="914400"/>
                      <a:r>
                        <a:rPr sz="1400" b="1" dirty="0">
                          <a:solidFill>
                            <a:schemeClr val="accent2">
                              <a:lumMod val="75000"/>
                            </a:schemeClr>
                          </a:solidFill>
                        </a:rPr>
                        <a:t>0.28</a:t>
                      </a:r>
                    </a:p>
                  </a:txBody>
                  <a:tcPr marL="35719" marR="35719" marT="26789" marB="26789"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lvl="0" defTabSz="914400"/>
                      <a:r>
                        <a:rPr sz="1400" b="1" dirty="0">
                          <a:solidFill>
                            <a:schemeClr val="accent2">
                              <a:lumMod val="75000"/>
                            </a:schemeClr>
                          </a:solidFill>
                        </a:rPr>
                        <a:t>0.29</a:t>
                      </a:r>
                    </a:p>
                  </a:txBody>
                  <a:tcPr marL="35719" marR="35719" marT="26789" marB="26789"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lvl="0" defTabSz="914400"/>
                      <a:r>
                        <a:rPr sz="1400" b="1" dirty="0">
                          <a:solidFill>
                            <a:schemeClr val="accent2">
                              <a:lumMod val="75000"/>
                            </a:schemeClr>
                          </a:solidFill>
                        </a:rPr>
                        <a:t>0.29</a:t>
                      </a:r>
                    </a:p>
                  </a:txBody>
                  <a:tcPr marL="35719" marR="35719" marT="26789" marB="26789"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pic>
        <p:nvPicPr>
          <p:cNvPr id="252" name="pasted-image.pdf"/>
          <p:cNvPicPr/>
          <p:nvPr/>
        </p:nvPicPr>
        <p:blipFill>
          <a:blip r:embed="rId3">
            <a:extLst/>
          </a:blip>
          <a:stretch>
            <a:fillRect/>
          </a:stretch>
        </p:blipFill>
        <p:spPr>
          <a:xfrm>
            <a:off x="268944" y="143771"/>
            <a:ext cx="8380569" cy="3368344"/>
          </a:xfrm>
          <a:prstGeom prst="rect">
            <a:avLst/>
          </a:prstGeom>
          <a:ln w="12700">
            <a:miter lim="400000"/>
          </a:ln>
        </p:spPr>
      </p:pic>
      <p:pic>
        <p:nvPicPr>
          <p:cNvPr id="253" name="pasted-image.pdf"/>
          <p:cNvPicPr/>
          <p:nvPr/>
        </p:nvPicPr>
        <p:blipFill>
          <a:blip r:embed="rId4">
            <a:extLst/>
          </a:blip>
          <a:stretch>
            <a:fillRect/>
          </a:stretch>
        </p:blipFill>
        <p:spPr>
          <a:xfrm>
            <a:off x="270391" y="143771"/>
            <a:ext cx="8377676" cy="3368344"/>
          </a:xfrm>
          <a:prstGeom prst="rect">
            <a:avLst/>
          </a:prstGeom>
          <a:ln w="12700">
            <a:miter lim="400000"/>
          </a:ln>
        </p:spPr>
      </p:pic>
      <p:pic>
        <p:nvPicPr>
          <p:cNvPr id="254" name="pasted-image.pdf"/>
          <p:cNvPicPr/>
          <p:nvPr/>
        </p:nvPicPr>
        <p:blipFill>
          <a:blip r:embed="rId5">
            <a:extLst/>
          </a:blip>
          <a:stretch>
            <a:fillRect/>
          </a:stretch>
        </p:blipFill>
        <p:spPr>
          <a:xfrm>
            <a:off x="285896" y="129029"/>
            <a:ext cx="8346665" cy="3388144"/>
          </a:xfrm>
          <a:prstGeom prst="rect">
            <a:avLst/>
          </a:prstGeom>
          <a:ln w="12700">
            <a:miter lim="400000"/>
          </a:ln>
        </p:spPr>
      </p:pic>
      <p:pic>
        <p:nvPicPr>
          <p:cNvPr id="255" name="pasted-image.pdf"/>
          <p:cNvPicPr/>
          <p:nvPr/>
        </p:nvPicPr>
        <p:blipFill>
          <a:blip r:embed="rId6">
            <a:extLst/>
          </a:blip>
          <a:stretch>
            <a:fillRect/>
          </a:stretch>
        </p:blipFill>
        <p:spPr>
          <a:xfrm>
            <a:off x="272717" y="128812"/>
            <a:ext cx="8373024" cy="3397516"/>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2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2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p:tmAbs val="0"/>
                                  </p:iterate>
                                  <p:childTnLst>
                                    <p:set>
                                      <p:cBhvr>
                                        <p:cTn id="14" fill="hold"/>
                                        <p:tgtEl>
                                          <p:spTgt spid="25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iterate>
                                    <p:tmAbs val="0"/>
                                  </p:iterate>
                                  <p:childTnLst>
                                    <p:set>
                                      <p:cBhvr>
                                        <p:cTn id="18" fill="hold"/>
                                        <p:tgtEl>
                                          <p:spTgt spid="25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iterate>
                                    <p:tmAbs val="0"/>
                                  </p:iterate>
                                  <p:childTnLst>
                                    <p:set>
                                      <p:cBhvr>
                                        <p:cTn id="22" fill="hold"/>
                                        <p:tgtEl>
                                          <p:spTgt spid="2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 grpId="0" advAuto="0"/>
      <p:bldP spid="252" grpId="0" animBg="1" advAuto="0"/>
      <p:bldP spid="253" grpId="0" animBg="1" advAuto="0"/>
      <p:bldP spid="254" grpId="0" animBg="1" advAuto="0"/>
      <p:bldP spid="255" grpId="0"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30628" y="-5583"/>
            <a:ext cx="8882744" cy="5029868"/>
            <a:chOff x="261256" y="-63639"/>
            <a:chExt cx="8882744" cy="5029868"/>
          </a:xfrm>
        </p:grpSpPr>
        <p:pic>
          <p:nvPicPr>
            <p:cNvPr id="2052"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15594" t="12472" r="13691" b="54137"/>
            <a:stretch/>
          </p:blipFill>
          <p:spPr bwMode="auto">
            <a:xfrm>
              <a:off x="261256" y="-63639"/>
              <a:ext cx="8882744" cy="3355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15594" t="78469" r="13691" b="6575"/>
            <a:stretch/>
          </p:blipFill>
          <p:spPr bwMode="auto">
            <a:xfrm>
              <a:off x="261256" y="3463340"/>
              <a:ext cx="8882744" cy="15028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42117062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0" y="522765"/>
            <a:ext cx="9144000" cy="4179864"/>
            <a:chOff x="0" y="522765"/>
            <a:chExt cx="9144000" cy="4179864"/>
          </a:xfrm>
        </p:grpSpPr>
        <p:pic>
          <p:nvPicPr>
            <p:cNvPr id="409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1989" t="13067" r="10280" b="77369"/>
            <a:stretch/>
          </p:blipFill>
          <p:spPr bwMode="auto">
            <a:xfrm>
              <a:off x="0" y="522765"/>
              <a:ext cx="9144000" cy="9000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1989" t="53513" r="10280" b="11635"/>
            <a:stretch/>
          </p:blipFill>
          <p:spPr bwMode="auto">
            <a:xfrm>
              <a:off x="0" y="1422782"/>
              <a:ext cx="9144000" cy="32798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4" name="Rounded Rectangle 3"/>
          <p:cNvSpPr/>
          <p:nvPr/>
        </p:nvSpPr>
        <p:spPr>
          <a:xfrm>
            <a:off x="58056" y="2312061"/>
            <a:ext cx="9048584" cy="469127"/>
          </a:xfrm>
          <a:prstGeom prst="roundRect">
            <a:avLst/>
          </a:prstGeom>
          <a:noFill/>
          <a:ln w="2857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833294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071" t="23066" r="10477" b="16815"/>
          <a:stretch/>
        </p:blipFill>
        <p:spPr bwMode="auto">
          <a:xfrm>
            <a:off x="459857" y="58056"/>
            <a:ext cx="8224286" cy="5041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06167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
          <p:cNvSpPr>
            <a:spLocks noChangeArrowheads="1"/>
          </p:cNvSpPr>
          <p:nvPr/>
        </p:nvSpPr>
        <p:spPr bwMode="auto">
          <a:xfrm>
            <a:off x="468313" y="2566988"/>
            <a:ext cx="79200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lvl1pPr marL="342900" indent="-342900">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lvl="1" eaLnBrk="1" hangingPunct="1">
              <a:spcBef>
                <a:spcPct val="0"/>
              </a:spcBef>
              <a:buFontTx/>
              <a:buNone/>
            </a:pPr>
            <a:endParaRPr lang="fr-CH" altLang="en-US" sz="2400">
              <a:solidFill>
                <a:srgbClr val="BC0000"/>
              </a:solidFill>
              <a:latin typeface="Arial Unicode MS" pitchFamily="34" charset="-128"/>
            </a:endParaRPr>
          </a:p>
        </p:txBody>
      </p:sp>
      <p:sp>
        <p:nvSpPr>
          <p:cNvPr id="2051" name="Rectangle 6"/>
          <p:cNvSpPr>
            <a:spLocks noGrp="1" noChangeArrowheads="1"/>
          </p:cNvSpPr>
          <p:nvPr>
            <p:ph type="title" idx="4294967295"/>
          </p:nvPr>
        </p:nvSpPr>
        <p:spPr>
          <a:xfrm>
            <a:off x="0" y="1312863"/>
            <a:ext cx="9144000" cy="728662"/>
          </a:xfrm>
          <a:noFill/>
        </p:spPr>
        <p:txBody>
          <a:bodyPr>
            <a:normAutofit/>
          </a:bodyPr>
          <a:lstStyle/>
          <a:p>
            <a:r>
              <a:rPr lang="fr-FR" altLang="en-US" sz="2800" b="1" dirty="0" err="1" smtClean="0">
                <a:solidFill>
                  <a:schemeClr val="tx1"/>
                </a:solidFill>
                <a:latin typeface="Arial" charset="0"/>
              </a:rPr>
              <a:t>Disclosure</a:t>
            </a:r>
            <a:r>
              <a:rPr lang="fr-FR" altLang="en-US" sz="2800" b="1" dirty="0" smtClean="0">
                <a:solidFill>
                  <a:schemeClr val="tx1"/>
                </a:solidFill>
                <a:latin typeface="Arial" charset="0"/>
              </a:rPr>
              <a:t> for Alfonso </a:t>
            </a:r>
            <a:r>
              <a:rPr lang="fr-FR" altLang="en-US" sz="2800" b="1" dirty="0" err="1" smtClean="0">
                <a:solidFill>
                  <a:schemeClr val="tx1"/>
                </a:solidFill>
                <a:latin typeface="Arial" charset="0"/>
              </a:rPr>
              <a:t>Iorio</a:t>
            </a:r>
            <a:endParaRPr lang="fr-FR" altLang="en-US" sz="2800" b="1" dirty="0" smtClean="0">
              <a:solidFill>
                <a:schemeClr val="tx1"/>
              </a:solidFill>
              <a:latin typeface="Arial" charset="0"/>
            </a:endParaRPr>
          </a:p>
        </p:txBody>
      </p:sp>
      <p:sp>
        <p:nvSpPr>
          <p:cNvPr id="2052" name="TextBox 6"/>
          <p:cNvSpPr txBox="1">
            <a:spLocks noChangeArrowheads="1"/>
          </p:cNvSpPr>
          <p:nvPr/>
        </p:nvSpPr>
        <p:spPr bwMode="auto">
          <a:xfrm>
            <a:off x="57150" y="1978025"/>
            <a:ext cx="90297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1600" dirty="0">
                <a:latin typeface="Arial" charset="0"/>
                <a:cs typeface="Arial" charset="0"/>
              </a:rPr>
              <a:t>In compliance with COI policy, </a:t>
            </a:r>
            <a:r>
              <a:rPr lang="en-US" altLang="en-US" sz="1600" dirty="0" smtClean="0">
                <a:latin typeface="Arial" charset="0"/>
                <a:cs typeface="Arial" charset="0"/>
              </a:rPr>
              <a:t>EAHAD </a:t>
            </a:r>
            <a:r>
              <a:rPr lang="en-US" altLang="en-US" sz="1600" dirty="0">
                <a:latin typeface="Arial" charset="0"/>
                <a:cs typeface="Arial" charset="0"/>
              </a:rPr>
              <a:t>requires the following disclosures to the session audience:</a:t>
            </a:r>
          </a:p>
        </p:txBody>
      </p:sp>
      <p:graphicFrame>
        <p:nvGraphicFramePr>
          <p:cNvPr id="3076" name="Group 4"/>
          <p:cNvGraphicFramePr>
            <a:graphicFrameLocks noGrp="1"/>
          </p:cNvGraphicFramePr>
          <p:nvPr>
            <p:extLst>
              <p:ext uri="{D42A27DB-BD31-4B8C-83A1-F6EECF244321}">
                <p14:modId xmlns:p14="http://schemas.microsoft.com/office/powerpoint/2010/main" val="2829420021"/>
              </p:ext>
            </p:extLst>
          </p:nvPr>
        </p:nvGraphicFramePr>
        <p:xfrm>
          <a:off x="468313" y="2405063"/>
          <a:ext cx="8229600" cy="2125688"/>
        </p:xfrm>
        <a:graphic>
          <a:graphicData uri="http://schemas.openxmlformats.org/drawingml/2006/table">
            <a:tbl>
              <a:tblPr/>
              <a:tblGrid>
                <a:gridCol w="3048000"/>
                <a:gridCol w="5181600"/>
              </a:tblGrid>
              <a:tr h="28189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Shareholder</a:t>
                      </a:r>
                    </a:p>
                  </a:txBody>
                  <a:tcPr marT="34279" marB="3427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No relevant conflicts of interest to declare</a:t>
                      </a:r>
                    </a:p>
                  </a:txBody>
                  <a:tcPr marT="34279" marB="3427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189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Grant / Research Support</a:t>
                      </a:r>
                    </a:p>
                  </a:txBody>
                  <a:tcPr marT="34279" marB="3427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Baxter (Bayer, </a:t>
                      </a:r>
                      <a:r>
                        <a:rPr kumimoji="0" lang="en-US" sz="1200" b="1" i="0" u="none" strike="noStrike" cap="none" normalizeH="0" baseline="0" dirty="0" err="1" smtClean="0">
                          <a:ln>
                            <a:noFill/>
                          </a:ln>
                          <a:solidFill>
                            <a:schemeClr val="tx1"/>
                          </a:solidFill>
                          <a:effectLst/>
                          <a:latin typeface="Arial" charset="0"/>
                        </a:rPr>
                        <a:t>Biogen</a:t>
                      </a:r>
                      <a:r>
                        <a:rPr kumimoji="0" lang="en-US" sz="1200" b="1" i="0" u="none" strike="noStrike" cap="none" normalizeH="0" baseline="0" dirty="0" smtClean="0">
                          <a:ln>
                            <a:noFill/>
                          </a:ln>
                          <a:solidFill>
                            <a:schemeClr val="tx1"/>
                          </a:solidFill>
                          <a:effectLst/>
                          <a:latin typeface="Arial" charset="0"/>
                        </a:rPr>
                        <a:t> Idec, Novo Nordisk, Pfizer – No conflicts)</a:t>
                      </a:r>
                    </a:p>
                  </a:txBody>
                  <a:tcPr marT="34279" marB="3427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189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Consultant</a:t>
                      </a:r>
                    </a:p>
                  </a:txBody>
                  <a:tcPr marT="34279" marB="3427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Bayer (Novo Nordisk – No conflicts)</a:t>
                      </a:r>
                    </a:p>
                  </a:txBody>
                  <a:tcPr marT="34279" marB="3427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189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Employee</a:t>
                      </a:r>
                    </a:p>
                  </a:txBody>
                  <a:tcPr marT="34279" marB="3427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dirty="0" smtClean="0">
                          <a:ln>
                            <a:noFill/>
                          </a:ln>
                          <a:solidFill>
                            <a:schemeClr val="tx1"/>
                          </a:solidFill>
                          <a:effectLst/>
                          <a:latin typeface="Arial" charset="0"/>
                        </a:rPr>
                        <a:t>CHESS/CHR/CHARMS, WFH Data &amp; Demographics Committee</a:t>
                      </a:r>
                    </a:p>
                  </a:txBody>
                  <a:tcPr marT="34279" marB="3427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189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Paid Instructor</a:t>
                      </a:r>
                    </a:p>
                  </a:txBody>
                  <a:tcPr marT="34279" marB="3427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No relevant conflicts of interest to declare</a:t>
                      </a:r>
                    </a:p>
                  </a:txBody>
                  <a:tcPr marT="34279" marB="3427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189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Speaker bureau</a:t>
                      </a:r>
                    </a:p>
                  </a:txBody>
                  <a:tcPr marT="34279" marB="3427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No relevant conflicts of interest to declare</a:t>
                      </a:r>
                    </a:p>
                  </a:txBody>
                  <a:tcPr marT="34279" marB="3427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189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Honoraria</a:t>
                      </a:r>
                    </a:p>
                  </a:txBody>
                  <a:tcPr marT="34279" marB="3427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Bayer, Baxter, </a:t>
                      </a:r>
                      <a:r>
                        <a:rPr kumimoji="0" lang="en-US" sz="1200" b="1" i="0" u="none" strike="noStrike" cap="none" normalizeH="0" baseline="0" dirty="0" err="1" smtClean="0">
                          <a:ln>
                            <a:noFill/>
                          </a:ln>
                          <a:solidFill>
                            <a:schemeClr val="tx1"/>
                          </a:solidFill>
                          <a:effectLst/>
                          <a:latin typeface="Arial" charset="0"/>
                        </a:rPr>
                        <a:t>Biogen</a:t>
                      </a:r>
                      <a:r>
                        <a:rPr kumimoji="0" lang="en-US" sz="1200" b="1" i="0" u="none" strike="noStrike" cap="none" normalizeH="0" baseline="0" dirty="0" smtClean="0">
                          <a:ln>
                            <a:noFill/>
                          </a:ln>
                          <a:solidFill>
                            <a:schemeClr val="tx1"/>
                          </a:solidFill>
                          <a:effectLst/>
                          <a:latin typeface="Arial" charset="0"/>
                        </a:rPr>
                        <a:t> Idec, CSL, Novo Nordisk, </a:t>
                      </a:r>
                      <a:r>
                        <a:rPr kumimoji="0" lang="en-US" sz="1200" b="1" i="0" u="none" strike="noStrike" cap="none" normalizeH="0" baseline="0" dirty="0" err="1" smtClean="0">
                          <a:ln>
                            <a:noFill/>
                          </a:ln>
                          <a:solidFill>
                            <a:schemeClr val="tx1"/>
                          </a:solidFill>
                          <a:effectLst/>
                          <a:latin typeface="Arial" charset="0"/>
                        </a:rPr>
                        <a:t>Octapharma</a:t>
                      </a:r>
                      <a:r>
                        <a:rPr kumimoji="0" lang="en-US" sz="1200" b="1" i="0" u="none" strike="noStrike" cap="none" normalizeH="0" baseline="0" dirty="0" smtClean="0">
                          <a:ln>
                            <a:noFill/>
                          </a:ln>
                          <a:solidFill>
                            <a:schemeClr val="tx1"/>
                          </a:solidFill>
                          <a:effectLst/>
                          <a:latin typeface="Arial" charset="0"/>
                        </a:rPr>
                        <a:t>, Pfizer – No conflicts</a:t>
                      </a:r>
                    </a:p>
                  </a:txBody>
                  <a:tcPr marT="34279" marB="3427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079" name="Rectangle 65"/>
          <p:cNvSpPr>
            <a:spLocks noChangeArrowheads="1"/>
          </p:cNvSpPr>
          <p:nvPr/>
        </p:nvSpPr>
        <p:spPr bwMode="auto">
          <a:xfrm>
            <a:off x="0" y="4570413"/>
            <a:ext cx="9144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1600" dirty="0">
                <a:latin typeface="Arial" charset="0"/>
              </a:rPr>
              <a:t>Presentation includes discussion of the following off-label use of a drug or medical device: &lt;N/A&gt;</a:t>
            </a:r>
          </a:p>
        </p:txBody>
      </p:sp>
      <p:pic>
        <p:nvPicPr>
          <p:cNvPr id="208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89038" y="0"/>
            <a:ext cx="6765925"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41608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normAutofit/>
          </a:bodyPr>
          <a:lstStyle/>
          <a:p>
            <a:r>
              <a:rPr lang="en-US" sz="2800" b="1" dirty="0" smtClean="0">
                <a:latin typeface="Calibri" pitchFamily="34" charset="0"/>
                <a:cs typeface="Calibri" pitchFamily="34" charset="0"/>
              </a:rPr>
              <a:t>Risk </a:t>
            </a:r>
            <a:r>
              <a:rPr lang="en-US" sz="2800" b="1" dirty="0">
                <a:latin typeface="Calibri" pitchFamily="34" charset="0"/>
                <a:cs typeface="Calibri" pitchFamily="34" charset="0"/>
              </a:rPr>
              <a:t>of inhibitor development related to switching</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817568012"/>
              </p:ext>
            </p:extLst>
          </p:nvPr>
        </p:nvGraphicFramePr>
        <p:xfrm>
          <a:off x="457200" y="866775"/>
          <a:ext cx="8229647" cy="3656075"/>
        </p:xfrm>
        <a:graphic>
          <a:graphicData uri="http://schemas.openxmlformats.org/drawingml/2006/table">
            <a:tbl>
              <a:tblPr/>
              <a:tblGrid>
                <a:gridCol w="630859"/>
                <a:gridCol w="1287436"/>
                <a:gridCol w="1633574"/>
                <a:gridCol w="803907"/>
                <a:gridCol w="964909"/>
                <a:gridCol w="964908"/>
                <a:gridCol w="915622"/>
                <a:gridCol w="1028432"/>
              </a:tblGrid>
              <a:tr h="43252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FFFFFF"/>
                          </a:solidFill>
                          <a:effectLst/>
                          <a:latin typeface="+mn-lt"/>
                          <a:ea typeface="ＭＳ Ｐゴシック" charset="0"/>
                        </a:rPr>
                        <a:t>Year</a:t>
                      </a:r>
                    </a:p>
                  </a:txBody>
                  <a:tcPr marL="63086" marR="63086" marT="30854" marB="3085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mn-lt"/>
                          <a:ea typeface="ＭＳ Ｐゴシック" charset="0"/>
                        </a:rPr>
                        <a:t>Lead Author</a:t>
                      </a:r>
                      <a:endParaRPr kumimoji="0" lang="en-US" sz="1200" b="1" i="0" u="none" strike="noStrike" cap="none" normalizeH="0" baseline="0" dirty="0">
                        <a:ln>
                          <a:noFill/>
                        </a:ln>
                        <a:solidFill>
                          <a:srgbClr val="FFFFFF"/>
                        </a:solidFill>
                        <a:effectLst/>
                        <a:latin typeface="+mn-lt"/>
                        <a:ea typeface="ＭＳ Ｐゴシック" charset="0"/>
                      </a:endParaRPr>
                    </a:p>
                  </a:txBody>
                  <a:tcPr marL="63086" marR="63086" marT="30854" marB="3085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FFFFFF"/>
                          </a:solidFill>
                          <a:effectLst/>
                          <a:latin typeface="+mn-lt"/>
                          <a:ea typeface="ＭＳ Ｐゴシック" charset="0"/>
                        </a:rPr>
                        <a:t>Design</a:t>
                      </a:r>
                    </a:p>
                  </a:txBody>
                  <a:tcPr marL="63086" marR="63086" marT="30854" marB="3085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FFFFFF"/>
                          </a:solidFill>
                          <a:effectLst/>
                          <a:latin typeface="+mn-lt"/>
                          <a:ea typeface="ＭＳ Ｐゴシック" charset="0"/>
                        </a:rPr>
                        <a:t>Sample</a:t>
                      </a:r>
                    </a:p>
                  </a:txBody>
                  <a:tcPr marL="63086" marR="63086" marT="30854" marB="3085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FFFFFF"/>
                          </a:solidFill>
                          <a:effectLst/>
                          <a:latin typeface="+mn-lt"/>
                          <a:ea typeface="ＭＳ Ｐゴシック" charset="0"/>
                        </a:rPr>
                        <a:t>Follow up months</a:t>
                      </a:r>
                    </a:p>
                  </a:txBody>
                  <a:tcPr marL="63086" marR="63086" marT="30854" marB="3085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FFFFFF"/>
                          </a:solidFill>
                          <a:effectLst/>
                          <a:latin typeface="+mn-lt"/>
                          <a:ea typeface="ＭＳ Ｐゴシック" charset="0"/>
                        </a:rPr>
                        <a:t>Inhibitor</a:t>
                      </a:r>
                    </a:p>
                  </a:txBody>
                  <a:tcPr marL="63086" marR="63086" marT="30854" marB="3085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FFFFFF"/>
                          </a:solidFill>
                          <a:effectLst/>
                          <a:latin typeface="+mn-lt"/>
                          <a:ea typeface="ＭＳ Ｐゴシック" charset="0"/>
                        </a:rPr>
                        <a:t>Rate </a:t>
                      </a:r>
                      <a:r>
                        <a:rPr kumimoji="0" lang="en-US" sz="1200" b="1" i="0" u="none" strike="noStrike" cap="none" normalizeH="0" baseline="0" dirty="0" err="1" smtClean="0">
                          <a:ln>
                            <a:noFill/>
                          </a:ln>
                          <a:solidFill>
                            <a:srgbClr val="FFFFFF"/>
                          </a:solidFill>
                          <a:effectLst/>
                          <a:latin typeface="+mn-lt"/>
                          <a:ea typeface="ＭＳ Ｐゴシック" charset="0"/>
                        </a:rPr>
                        <a:t>pts</a:t>
                      </a:r>
                      <a:r>
                        <a:rPr kumimoji="0" lang="en-US" sz="1200" b="1" i="0" u="none" strike="noStrike" cap="none" normalizeH="0" baseline="0" dirty="0" smtClean="0">
                          <a:ln>
                            <a:noFill/>
                          </a:ln>
                          <a:solidFill>
                            <a:srgbClr val="FFFFFF"/>
                          </a:solidFill>
                          <a:effectLst/>
                          <a:latin typeface="+mn-lt"/>
                          <a:ea typeface="ＭＳ Ｐゴシック" charset="0"/>
                        </a:rPr>
                        <a:t>/</a:t>
                      </a:r>
                      <a:r>
                        <a:rPr kumimoji="0" lang="en-US" sz="1200" b="1" i="0" u="none" strike="noStrike" cap="none" normalizeH="0" baseline="0" dirty="0" err="1" smtClean="0">
                          <a:ln>
                            <a:noFill/>
                          </a:ln>
                          <a:solidFill>
                            <a:srgbClr val="FFFFFF"/>
                          </a:solidFill>
                          <a:effectLst/>
                          <a:latin typeface="+mn-lt"/>
                          <a:ea typeface="ＭＳ Ｐゴシック" charset="0"/>
                        </a:rPr>
                        <a:t>yr</a:t>
                      </a:r>
                      <a:endParaRPr kumimoji="0" lang="en-US" sz="1200" b="1" i="0" u="none" strike="noStrike" cap="none" normalizeH="0" baseline="0" dirty="0">
                        <a:ln>
                          <a:noFill/>
                        </a:ln>
                        <a:solidFill>
                          <a:srgbClr val="FFFFFF"/>
                        </a:solidFill>
                        <a:effectLst/>
                        <a:latin typeface="+mn-lt"/>
                        <a:ea typeface="ＭＳ Ｐゴシック" charset="0"/>
                      </a:endParaRPr>
                    </a:p>
                  </a:txBody>
                  <a:tcPr marL="63086" marR="63086" marT="30854" marB="3085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FFFFFF"/>
                          </a:solidFill>
                          <a:effectLst/>
                          <a:latin typeface="+mn-lt"/>
                          <a:ea typeface="ＭＳ Ｐゴシック" charset="0"/>
                        </a:rPr>
                        <a:t>Notes</a:t>
                      </a:r>
                    </a:p>
                  </a:txBody>
                  <a:tcPr marL="63086" marR="63086" marT="30854" marB="3085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lumMod val="75000"/>
                      </a:schemeClr>
                    </a:solidFill>
                  </a:tcPr>
                </a:tc>
              </a:tr>
              <a:tr h="24137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mn-lt"/>
                          <a:ea typeface="ＭＳ Ｐゴシック" charset="0"/>
                        </a:rPr>
                        <a:t>1988</a:t>
                      </a:r>
                    </a:p>
                  </a:txBody>
                  <a:tcPr marL="63086" marR="63086" marT="30854" marB="3085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mn-lt"/>
                          <a:ea typeface="ＭＳ Ｐゴシック" charset="0"/>
                        </a:rPr>
                        <a:t>Giles et al</a:t>
                      </a:r>
                      <a:r>
                        <a:rPr kumimoji="0" lang="en-US" sz="1100" b="0" i="0" u="none" strike="noStrike" cap="none" normalizeH="0" baseline="0" dirty="0" smtClean="0">
                          <a:ln>
                            <a:noFill/>
                          </a:ln>
                          <a:solidFill>
                            <a:srgbClr val="000000"/>
                          </a:solidFill>
                          <a:effectLst/>
                          <a:latin typeface="+mn-lt"/>
                          <a:ea typeface="ＭＳ Ｐゴシック" charset="0"/>
                        </a:rPr>
                        <a:t>.</a:t>
                      </a:r>
                      <a:endParaRPr kumimoji="0" lang="en-US" sz="1100" b="0" i="0" u="none" strike="noStrike" cap="none" normalizeH="0" baseline="0" dirty="0">
                        <a:ln>
                          <a:noFill/>
                        </a:ln>
                        <a:solidFill>
                          <a:srgbClr val="000000"/>
                        </a:solidFill>
                        <a:effectLst/>
                        <a:latin typeface="+mn-lt"/>
                        <a:ea typeface="ＭＳ Ｐゴシック" charset="0"/>
                      </a:endParaRPr>
                    </a:p>
                  </a:txBody>
                  <a:tcPr marL="63086" marR="63086" marT="30854" marB="3085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mn-lt"/>
                          <a:ea typeface="ＭＳ Ｐゴシック" charset="0"/>
                        </a:rPr>
                        <a:t>Prospective</a:t>
                      </a:r>
                    </a:p>
                  </a:txBody>
                  <a:tcPr marL="63086" marR="63086" marT="30854" marB="3085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mn-lt"/>
                          <a:ea typeface="ＭＳ Ｐゴシック" charset="0"/>
                        </a:rPr>
                        <a:t>478</a:t>
                      </a:r>
                    </a:p>
                  </a:txBody>
                  <a:tcPr marL="63086" marR="63086" marT="30854" marB="3085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mn-lt"/>
                          <a:ea typeface="ＭＳ Ｐゴシック" charset="0"/>
                        </a:rPr>
                        <a:t>12</a:t>
                      </a:r>
                    </a:p>
                  </a:txBody>
                  <a:tcPr marL="63086" marR="63086" marT="30854" marB="3085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mn-lt"/>
                          <a:ea typeface="ＭＳ Ｐゴシック" charset="0"/>
                        </a:rPr>
                        <a:t>18</a:t>
                      </a:r>
                    </a:p>
                  </a:txBody>
                  <a:tcPr marL="63086" marR="63086" marT="30854" marB="3085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mn-lt"/>
                          <a:ea typeface="ＭＳ Ｐゴシック" charset="0"/>
                        </a:rPr>
                        <a:t>0.019</a:t>
                      </a:r>
                    </a:p>
                  </a:txBody>
                  <a:tcPr marL="63086" marR="63086" marT="30854" marB="3085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mn-lt"/>
                        <a:ea typeface="ＭＳ Ｐゴシック" charset="0"/>
                      </a:endParaRPr>
                    </a:p>
                  </a:txBody>
                  <a:tcPr marL="63086" marR="63086" marT="30854" marB="3085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r>
              <a:tr h="24137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mn-lt"/>
                        <a:ea typeface="ＭＳ Ｐゴシック" charset="0"/>
                      </a:endParaRPr>
                    </a:p>
                  </a:txBody>
                  <a:tcPr marL="63086" marR="63086" marT="30854" marB="3085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mn-lt"/>
                        <a:ea typeface="ＭＳ Ｐゴシック" charset="0"/>
                      </a:endParaRPr>
                    </a:p>
                  </a:txBody>
                  <a:tcPr marL="63086" marR="63086" marT="30854" marB="3085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mn-lt"/>
                        <a:ea typeface="ＭＳ Ｐゴシック" charset="0"/>
                      </a:endParaRPr>
                    </a:p>
                  </a:txBody>
                  <a:tcPr marL="63086" marR="63086" marT="30854" marB="3085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mn-lt"/>
                          <a:ea typeface="ＭＳ Ｐゴシック" charset="0"/>
                        </a:rPr>
                        <a:t>339</a:t>
                      </a:r>
                    </a:p>
                  </a:txBody>
                  <a:tcPr marL="63086" marR="63086" marT="30854" marB="3085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mn-lt"/>
                          <a:ea typeface="ＭＳ Ｐゴシック" charset="0"/>
                        </a:rPr>
                        <a:t>24</a:t>
                      </a:r>
                    </a:p>
                  </a:txBody>
                  <a:tcPr marL="63086" marR="63086" marT="30854" marB="3085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mn-lt"/>
                          <a:ea typeface="ＭＳ Ｐゴシック" charset="0"/>
                        </a:rPr>
                        <a:t>17</a:t>
                      </a:r>
                    </a:p>
                  </a:txBody>
                  <a:tcPr marL="63086" marR="63086" marT="30854" marB="3085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mn-lt"/>
                          <a:ea typeface="ＭＳ Ｐゴシック" charset="0"/>
                        </a:rPr>
                        <a:t>0.030</a:t>
                      </a:r>
                    </a:p>
                  </a:txBody>
                  <a:tcPr marL="63086" marR="63086" marT="30854" marB="3085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mn-lt"/>
                        <a:ea typeface="ＭＳ Ｐゴシック" charset="0"/>
                      </a:endParaRPr>
                    </a:p>
                  </a:txBody>
                  <a:tcPr marL="63086" marR="63086" marT="30854" marB="3085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r>
              <a:tr h="24137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mn-lt"/>
                          <a:ea typeface="ＭＳ Ｐゴシック" charset="0"/>
                        </a:rPr>
                        <a:t>2007</a:t>
                      </a:r>
                    </a:p>
                  </a:txBody>
                  <a:tcPr marL="63086" marR="63086" marT="30854" marB="3085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mn-lt"/>
                          <a:ea typeface="ＭＳ Ｐゴシック" charset="0"/>
                        </a:rPr>
                        <a:t>Singleton et al.</a:t>
                      </a:r>
                      <a:r>
                        <a:rPr kumimoji="0" lang="en-US" sz="1400" b="0" i="0" u="none" strike="noStrike" cap="none" normalizeH="0" baseline="0" dirty="0">
                          <a:ln>
                            <a:noFill/>
                          </a:ln>
                          <a:solidFill>
                            <a:srgbClr val="000000"/>
                          </a:solidFill>
                          <a:effectLst/>
                          <a:latin typeface="+mn-lt"/>
                          <a:ea typeface="ＭＳ Ｐゴシック" charset="0"/>
                        </a:rPr>
                        <a:t> </a:t>
                      </a:r>
                      <a:endParaRPr kumimoji="0" lang="en-US" sz="1100" b="0" i="0" u="none" strike="noStrike" cap="none" normalizeH="0" baseline="0" dirty="0">
                        <a:ln>
                          <a:noFill/>
                        </a:ln>
                        <a:solidFill>
                          <a:srgbClr val="000000"/>
                        </a:solidFill>
                        <a:effectLst/>
                        <a:latin typeface="+mn-lt"/>
                        <a:ea typeface="ＭＳ Ｐゴシック" charset="0"/>
                      </a:endParaRPr>
                    </a:p>
                  </a:txBody>
                  <a:tcPr marL="63086" marR="63086" marT="30854" marB="3085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mn-lt"/>
                          <a:ea typeface="ＭＳ Ｐゴシック" charset="0"/>
                        </a:rPr>
                        <a:t>Retrospective</a:t>
                      </a:r>
                    </a:p>
                  </a:txBody>
                  <a:tcPr marL="63086" marR="63086" marT="30854" marB="3085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mn-lt"/>
                          <a:ea typeface="ＭＳ Ｐゴシック" charset="0"/>
                        </a:rPr>
                        <a:t>94</a:t>
                      </a:r>
                    </a:p>
                  </a:txBody>
                  <a:tcPr marL="63086" marR="63086" marT="30854" marB="3085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mn-lt"/>
                          <a:ea typeface="ＭＳ Ｐゴシック" charset="0"/>
                        </a:rPr>
                        <a:t>≤20</a:t>
                      </a:r>
                    </a:p>
                  </a:txBody>
                  <a:tcPr marL="63086" marR="63086" marT="30854" marB="3085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mn-lt"/>
                          <a:ea typeface="ＭＳ Ｐゴシック" charset="0"/>
                        </a:rPr>
                        <a:t>4</a:t>
                      </a:r>
                    </a:p>
                  </a:txBody>
                  <a:tcPr marL="63086" marR="63086" marT="30854" marB="3085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mn-lt"/>
                          <a:ea typeface="ＭＳ Ｐゴシック" charset="0"/>
                        </a:rPr>
                        <a:t>0.042</a:t>
                      </a:r>
                    </a:p>
                  </a:txBody>
                  <a:tcPr marL="63086" marR="63086" marT="30854" marB="3085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mn-lt"/>
                          <a:ea typeface="ＭＳ Ｐゴシック" charset="0"/>
                        </a:rPr>
                        <a:t>All patients</a:t>
                      </a:r>
                    </a:p>
                  </a:txBody>
                  <a:tcPr marL="63086" marR="63086" marT="30854" marB="3085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r>
              <a:tr h="28604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mn-lt"/>
                        <a:ea typeface="ＭＳ Ｐゴシック" charset="0"/>
                      </a:endParaRPr>
                    </a:p>
                  </a:txBody>
                  <a:tcPr marL="63086" marR="63086" marT="30854" marB="3085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mn-lt"/>
                        <a:ea typeface="ＭＳ Ｐゴシック" charset="0"/>
                      </a:endParaRPr>
                    </a:p>
                  </a:txBody>
                  <a:tcPr marL="63086" marR="63086" marT="30854" marB="3085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mn-lt"/>
                        <a:ea typeface="ＭＳ Ｐゴシック" charset="0"/>
                      </a:endParaRPr>
                    </a:p>
                  </a:txBody>
                  <a:tcPr marL="63086" marR="63086" marT="30854" marB="3085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mn-lt"/>
                          <a:ea typeface="ＭＳ Ｐゴシック" charset="0"/>
                        </a:rPr>
                        <a:t>77</a:t>
                      </a:r>
                    </a:p>
                  </a:txBody>
                  <a:tcPr marL="63086" marR="63086" marT="30854" marB="3085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mn-lt"/>
                          <a:ea typeface="ＭＳ Ｐゴシック" charset="0"/>
                        </a:rPr>
                        <a:t>≤</a:t>
                      </a:r>
                      <a:r>
                        <a:rPr kumimoji="0" lang="en-US" sz="1100" b="0" i="0" u="none" strike="noStrike" cap="none" normalizeH="0" baseline="0" dirty="0" smtClean="0">
                          <a:ln>
                            <a:noFill/>
                          </a:ln>
                          <a:solidFill>
                            <a:srgbClr val="000000"/>
                          </a:solidFill>
                          <a:effectLst/>
                          <a:latin typeface="+mn-lt"/>
                          <a:ea typeface="ＭＳ Ｐゴシック" charset="0"/>
                        </a:rPr>
                        <a:t>20</a:t>
                      </a:r>
                      <a:endParaRPr kumimoji="0" lang="en-US" sz="1100" b="0" i="0" u="none" strike="noStrike" cap="none" normalizeH="0" baseline="0" dirty="0">
                        <a:ln>
                          <a:noFill/>
                        </a:ln>
                        <a:solidFill>
                          <a:srgbClr val="000000"/>
                        </a:solidFill>
                        <a:effectLst/>
                        <a:latin typeface="+mn-lt"/>
                        <a:ea typeface="ＭＳ Ｐゴシック" charset="0"/>
                      </a:endParaRPr>
                    </a:p>
                  </a:txBody>
                  <a:tcPr marL="63086" marR="63086" marT="30854" marB="3085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mn-lt"/>
                          <a:ea typeface="ＭＳ Ｐゴシック" charset="0"/>
                        </a:rPr>
                        <a:t>1</a:t>
                      </a:r>
                    </a:p>
                  </a:txBody>
                  <a:tcPr marL="63086" marR="63086" marT="30854" marB="3085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mn-lt"/>
                          <a:ea typeface="ＭＳ Ｐゴシック" charset="0"/>
                        </a:rPr>
                        <a:t>0.013</a:t>
                      </a:r>
                    </a:p>
                  </a:txBody>
                  <a:tcPr marL="63086" marR="63086" marT="30854" marB="3085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mn-lt"/>
                          <a:ea typeface="ＭＳ Ｐゴシック" charset="0"/>
                        </a:rPr>
                        <a:t>(-) history</a:t>
                      </a:r>
                    </a:p>
                  </a:txBody>
                  <a:tcPr marL="63086" marR="63086" marT="30854" marB="3085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r>
              <a:tr h="24137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mn-lt"/>
                          <a:ea typeface="ＭＳ Ｐゴシック" charset="0"/>
                        </a:rPr>
                        <a:t>2007</a:t>
                      </a:r>
                    </a:p>
                  </a:txBody>
                  <a:tcPr marL="63086" marR="63086" marT="30854" marB="3085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err="1">
                          <a:ln>
                            <a:noFill/>
                          </a:ln>
                          <a:solidFill>
                            <a:srgbClr val="000000"/>
                          </a:solidFill>
                          <a:effectLst/>
                          <a:latin typeface="+mn-lt"/>
                          <a:ea typeface="ＭＳ Ｐゴシック" charset="0"/>
                        </a:rPr>
                        <a:t>Gouw</a:t>
                      </a:r>
                      <a:r>
                        <a:rPr kumimoji="0" lang="en-US" sz="1100" b="0" i="0" u="none" strike="noStrike" cap="none" normalizeH="0" baseline="0" dirty="0">
                          <a:ln>
                            <a:noFill/>
                          </a:ln>
                          <a:solidFill>
                            <a:srgbClr val="000000"/>
                          </a:solidFill>
                          <a:effectLst/>
                          <a:latin typeface="+mn-lt"/>
                          <a:ea typeface="ＭＳ Ｐゴシック" charset="0"/>
                        </a:rPr>
                        <a:t> et al.</a:t>
                      </a:r>
                      <a:r>
                        <a:rPr kumimoji="0" lang="en-US" sz="1400" b="0" i="0" u="none" strike="noStrike" cap="none" normalizeH="0" baseline="0" dirty="0">
                          <a:ln>
                            <a:noFill/>
                          </a:ln>
                          <a:solidFill>
                            <a:srgbClr val="000000"/>
                          </a:solidFill>
                          <a:effectLst/>
                          <a:latin typeface="+mn-lt"/>
                          <a:ea typeface="ＭＳ Ｐゴシック" charset="0"/>
                        </a:rPr>
                        <a:t> </a:t>
                      </a:r>
                      <a:endParaRPr kumimoji="0" lang="en-US" sz="1100" b="0" i="0" u="none" strike="noStrike" cap="none" normalizeH="0" baseline="0" dirty="0">
                        <a:ln>
                          <a:noFill/>
                        </a:ln>
                        <a:solidFill>
                          <a:srgbClr val="000000"/>
                        </a:solidFill>
                        <a:effectLst/>
                        <a:latin typeface="+mn-lt"/>
                        <a:ea typeface="ＭＳ Ｐゴシック" charset="0"/>
                      </a:endParaRPr>
                    </a:p>
                  </a:txBody>
                  <a:tcPr marL="63086" marR="63086" marT="30854" marB="3085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mn-lt"/>
                          <a:ea typeface="ＭＳ Ｐゴシック" charset="0"/>
                        </a:rPr>
                        <a:t>Retrospective</a:t>
                      </a:r>
                    </a:p>
                  </a:txBody>
                  <a:tcPr marL="63086" marR="63086" marT="30854" marB="3085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mn-lt"/>
                          <a:ea typeface="ＭＳ Ｐゴシック" charset="0"/>
                        </a:rPr>
                        <a:t>316</a:t>
                      </a:r>
                    </a:p>
                  </a:txBody>
                  <a:tcPr marL="63086" marR="63086" marT="30854" marB="3085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mn-lt"/>
                          <a:ea typeface="ＭＳ Ｐゴシック" charset="0"/>
                        </a:rPr>
                        <a:t>(&gt;50 ED)</a:t>
                      </a:r>
                    </a:p>
                  </a:txBody>
                  <a:tcPr marL="63086" marR="63086" marT="30854" marB="3085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mn-lt"/>
                          <a:ea typeface="ＭＳ Ｐゴシック" charset="0"/>
                        </a:rPr>
                        <a:t>NR</a:t>
                      </a:r>
                    </a:p>
                  </a:txBody>
                  <a:tcPr marL="63086" marR="63086" marT="30854" marB="3085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mn-lt"/>
                        <a:ea typeface="ＭＳ Ｐゴシック" charset="0"/>
                      </a:endParaRPr>
                    </a:p>
                  </a:txBody>
                  <a:tcPr marL="63086" marR="63086" marT="30854" marB="3085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mn-lt"/>
                        <a:ea typeface="ＭＳ Ｐゴシック" charset="0"/>
                      </a:endParaRPr>
                    </a:p>
                  </a:txBody>
                  <a:tcPr marL="63086" marR="63086" marT="30854" marB="3085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r>
              <a:tr h="24137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mn-lt"/>
                          <a:ea typeface="ＭＳ Ｐゴシック" charset="0"/>
                        </a:rPr>
                        <a:t>2008</a:t>
                      </a:r>
                    </a:p>
                  </a:txBody>
                  <a:tcPr marL="63086" marR="63086" marT="30854" marB="3085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err="1">
                          <a:ln>
                            <a:noFill/>
                          </a:ln>
                          <a:solidFill>
                            <a:srgbClr val="000000"/>
                          </a:solidFill>
                          <a:effectLst/>
                          <a:latin typeface="+mn-lt"/>
                          <a:ea typeface="ＭＳ Ｐゴシック" charset="0"/>
                        </a:rPr>
                        <a:t>Rubinger</a:t>
                      </a:r>
                      <a:r>
                        <a:rPr kumimoji="0" lang="en-US" sz="1100" b="0" i="0" u="none" strike="noStrike" cap="none" normalizeH="0" baseline="0" dirty="0">
                          <a:ln>
                            <a:noFill/>
                          </a:ln>
                          <a:solidFill>
                            <a:srgbClr val="000000"/>
                          </a:solidFill>
                          <a:effectLst/>
                          <a:latin typeface="+mn-lt"/>
                          <a:ea typeface="ＭＳ Ｐゴシック" charset="0"/>
                        </a:rPr>
                        <a:t> </a:t>
                      </a:r>
                    </a:p>
                  </a:txBody>
                  <a:tcPr marL="63086" marR="63086" marT="30854" marB="3085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mn-lt"/>
                          <a:ea typeface="ＭＳ Ｐゴシック" charset="0"/>
                        </a:rPr>
                        <a:t>Prospective</a:t>
                      </a:r>
                    </a:p>
                  </a:txBody>
                  <a:tcPr marL="63086" marR="63086" marT="30854" marB="3085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mn-lt"/>
                          <a:ea typeface="ＭＳ Ｐゴシック" charset="0"/>
                        </a:rPr>
                        <a:t>225</a:t>
                      </a:r>
                    </a:p>
                  </a:txBody>
                  <a:tcPr marL="63086" marR="63086" marT="30854" marB="3085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mn-lt"/>
                          <a:ea typeface="ＭＳ Ｐゴシック" charset="0"/>
                        </a:rPr>
                        <a:t>12</a:t>
                      </a:r>
                    </a:p>
                  </a:txBody>
                  <a:tcPr marL="63086" marR="63086" marT="30854" marB="3085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mn-lt"/>
                          <a:ea typeface="ＭＳ Ｐゴシック" charset="0"/>
                        </a:rPr>
                        <a:t>0</a:t>
                      </a:r>
                    </a:p>
                  </a:txBody>
                  <a:tcPr marL="63086" marR="63086" marT="30854" marB="3085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mn-lt"/>
                          <a:ea typeface="ＭＳ Ｐゴシック" charset="0"/>
                        </a:rPr>
                        <a:t>0</a:t>
                      </a:r>
                    </a:p>
                  </a:txBody>
                  <a:tcPr marL="63086" marR="63086" marT="30854" marB="3085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mn-lt"/>
                        <a:ea typeface="ＭＳ Ｐゴシック" charset="0"/>
                      </a:endParaRPr>
                    </a:p>
                  </a:txBody>
                  <a:tcPr marL="63086" marR="63086" marT="30854" marB="3085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r>
              <a:tr h="24137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mn-lt"/>
                        <a:ea typeface="ＭＳ Ｐゴシック" charset="0"/>
                      </a:endParaRPr>
                    </a:p>
                  </a:txBody>
                  <a:tcPr marL="63086" marR="63086" marT="30854" marB="3085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mn-lt"/>
                        <a:ea typeface="ＭＳ Ｐゴシック" charset="0"/>
                      </a:endParaRPr>
                    </a:p>
                  </a:txBody>
                  <a:tcPr marL="63086" marR="63086" marT="30854" marB="3085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mn-lt"/>
                        <a:ea typeface="ＭＳ Ｐゴシック" charset="0"/>
                      </a:endParaRPr>
                    </a:p>
                  </a:txBody>
                  <a:tcPr marL="63086" marR="63086" marT="30854" marB="3085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mn-lt"/>
                          <a:ea typeface="ＭＳ Ｐゴシック" charset="0"/>
                        </a:rPr>
                        <a:t>189</a:t>
                      </a:r>
                    </a:p>
                  </a:txBody>
                  <a:tcPr marL="63086" marR="63086" marT="30854" marB="3085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mn-lt"/>
                          <a:ea typeface="ＭＳ Ｐゴシック" charset="0"/>
                        </a:rPr>
                        <a:t>24</a:t>
                      </a:r>
                    </a:p>
                  </a:txBody>
                  <a:tcPr marL="63086" marR="63086" marT="30854" marB="3085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mn-lt"/>
                          <a:ea typeface="ＭＳ Ｐゴシック" charset="0"/>
                        </a:rPr>
                        <a:t>0</a:t>
                      </a:r>
                    </a:p>
                  </a:txBody>
                  <a:tcPr marL="63086" marR="63086" marT="30854" marB="3085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mn-lt"/>
                          <a:ea typeface="ＭＳ Ｐゴシック" charset="0"/>
                        </a:rPr>
                        <a:t>0</a:t>
                      </a:r>
                    </a:p>
                  </a:txBody>
                  <a:tcPr marL="63086" marR="63086" marT="30854" marB="3085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mn-lt"/>
                        <a:ea typeface="ＭＳ Ｐゴシック" charset="0"/>
                      </a:endParaRPr>
                    </a:p>
                  </a:txBody>
                  <a:tcPr marL="63086" marR="63086" marT="30854" marB="3085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r>
              <a:tr h="24137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mn-lt"/>
                          <a:ea typeface="ＭＳ Ｐゴシック" charset="0"/>
                        </a:rPr>
                        <a:t>2009</a:t>
                      </a:r>
                    </a:p>
                  </a:txBody>
                  <a:tcPr marL="63086" marR="63086" marT="30854" marB="3085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mn-lt"/>
                          <a:ea typeface="ＭＳ Ｐゴシック" charset="0"/>
                        </a:rPr>
                        <a:t>Rea et al</a:t>
                      </a:r>
                      <a:r>
                        <a:rPr kumimoji="0" lang="en-US" sz="1100" b="0" i="0" u="none" strike="noStrike" cap="none" normalizeH="0" baseline="0" dirty="0" smtClean="0">
                          <a:ln>
                            <a:noFill/>
                          </a:ln>
                          <a:solidFill>
                            <a:srgbClr val="000000"/>
                          </a:solidFill>
                          <a:effectLst/>
                          <a:latin typeface="+mn-lt"/>
                          <a:ea typeface="ＭＳ Ｐゴシック" charset="0"/>
                        </a:rPr>
                        <a:t>.</a:t>
                      </a:r>
                      <a:endParaRPr kumimoji="0" lang="en-US" sz="1100" b="0" i="0" u="none" strike="noStrike" cap="none" normalizeH="0" baseline="0" dirty="0">
                        <a:ln>
                          <a:noFill/>
                        </a:ln>
                        <a:solidFill>
                          <a:srgbClr val="000000"/>
                        </a:solidFill>
                        <a:effectLst/>
                        <a:latin typeface="+mn-lt"/>
                        <a:ea typeface="ＭＳ Ｐゴシック" charset="0"/>
                      </a:endParaRPr>
                    </a:p>
                  </a:txBody>
                  <a:tcPr marL="63086" marR="63086" marT="30854" marB="3085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mn-lt"/>
                          <a:ea typeface="ＭＳ Ｐゴシック" charset="0"/>
                        </a:rPr>
                        <a:t>Retrospective</a:t>
                      </a:r>
                    </a:p>
                  </a:txBody>
                  <a:tcPr marL="63086" marR="63086" marT="30854" marB="3085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mn-lt"/>
                          <a:ea typeface="ＭＳ Ｐゴシック" charset="0"/>
                        </a:rPr>
                        <a:t>33</a:t>
                      </a:r>
                    </a:p>
                  </a:txBody>
                  <a:tcPr marL="63086" marR="63086" marT="30854" marB="3085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mn-lt"/>
                          <a:ea typeface="ＭＳ Ｐゴシック" charset="0"/>
                        </a:rPr>
                        <a:t>&gt;3</a:t>
                      </a:r>
                    </a:p>
                  </a:txBody>
                  <a:tcPr marL="63086" marR="63086" marT="30854" marB="3085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mn-lt"/>
                          <a:ea typeface="ＭＳ Ｐゴシック" charset="0"/>
                        </a:rPr>
                        <a:t>1</a:t>
                      </a:r>
                    </a:p>
                  </a:txBody>
                  <a:tcPr marL="63086" marR="63086" marT="30854" marB="3085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mn-lt"/>
                          <a:ea typeface="ＭＳ Ｐゴシック" charset="0"/>
                        </a:rPr>
                        <a:t>0.033</a:t>
                      </a:r>
                    </a:p>
                  </a:txBody>
                  <a:tcPr marL="63086" marR="63086" marT="30854" marB="3085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mn-lt"/>
                        <a:ea typeface="ＭＳ Ｐゴシック" charset="0"/>
                      </a:endParaRPr>
                    </a:p>
                  </a:txBody>
                  <a:tcPr marL="63086" marR="63086" marT="30854" marB="3085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r>
              <a:tr h="24137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mn-lt"/>
                          <a:ea typeface="ＭＳ Ｐゴシック" charset="0"/>
                        </a:rPr>
                        <a:t>2011</a:t>
                      </a:r>
                    </a:p>
                  </a:txBody>
                  <a:tcPr marL="63086" marR="63086" marT="30854" marB="3085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err="1">
                          <a:ln>
                            <a:noFill/>
                          </a:ln>
                          <a:solidFill>
                            <a:srgbClr val="000000"/>
                          </a:solidFill>
                          <a:effectLst/>
                          <a:latin typeface="+mn-lt"/>
                          <a:ea typeface="ＭＳ Ｐゴシック" charset="0"/>
                        </a:rPr>
                        <a:t>Siegmund</a:t>
                      </a:r>
                      <a:r>
                        <a:rPr kumimoji="0" lang="en-US" sz="1100" b="0" i="0" u="none" strike="noStrike" cap="none" normalizeH="0" baseline="0" dirty="0">
                          <a:ln>
                            <a:noFill/>
                          </a:ln>
                          <a:solidFill>
                            <a:srgbClr val="000000"/>
                          </a:solidFill>
                          <a:effectLst/>
                          <a:latin typeface="+mn-lt"/>
                          <a:ea typeface="ＭＳ Ｐゴシック" charset="0"/>
                        </a:rPr>
                        <a:t> et al.</a:t>
                      </a:r>
                      <a:r>
                        <a:rPr kumimoji="0" lang="en-US" sz="1400" b="0" i="0" u="none" strike="noStrike" cap="none" normalizeH="0" baseline="0" dirty="0">
                          <a:ln>
                            <a:noFill/>
                          </a:ln>
                          <a:solidFill>
                            <a:srgbClr val="000000"/>
                          </a:solidFill>
                          <a:effectLst/>
                          <a:latin typeface="+mn-lt"/>
                          <a:ea typeface="ＭＳ Ｐゴシック" charset="0"/>
                        </a:rPr>
                        <a:t> </a:t>
                      </a:r>
                      <a:endParaRPr kumimoji="0" lang="en-US" sz="1100" b="0" i="0" u="none" strike="noStrike" cap="none" normalizeH="0" baseline="0" dirty="0">
                        <a:ln>
                          <a:noFill/>
                        </a:ln>
                        <a:solidFill>
                          <a:srgbClr val="000000"/>
                        </a:solidFill>
                        <a:effectLst/>
                        <a:latin typeface="+mn-lt"/>
                        <a:ea typeface="ＭＳ Ｐゴシック" charset="0"/>
                      </a:endParaRPr>
                    </a:p>
                  </a:txBody>
                  <a:tcPr marL="63086" marR="63086" marT="30854" marB="3085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mn-lt"/>
                          <a:ea typeface="ＭＳ Ｐゴシック" charset="0"/>
                        </a:rPr>
                        <a:t>Retrospective </a:t>
                      </a:r>
                      <a:r>
                        <a:rPr kumimoji="0" lang="en-US" sz="1400" b="0" i="0" u="none" strike="noStrike" cap="none" normalizeH="0" baseline="0" dirty="0" smtClean="0">
                          <a:ln>
                            <a:noFill/>
                          </a:ln>
                          <a:solidFill>
                            <a:srgbClr val="000000"/>
                          </a:solidFill>
                          <a:effectLst/>
                          <a:latin typeface="+mn-lt"/>
                          <a:ea typeface="ＭＳ Ｐゴシック" charset="0"/>
                        </a:rPr>
                        <a:t>#</a:t>
                      </a:r>
                      <a:endParaRPr kumimoji="0" lang="en-US" sz="1100" b="0" i="0" u="none" strike="noStrike" cap="none" normalizeH="0" baseline="0" dirty="0">
                        <a:ln>
                          <a:noFill/>
                        </a:ln>
                        <a:solidFill>
                          <a:srgbClr val="000000"/>
                        </a:solidFill>
                        <a:effectLst/>
                        <a:latin typeface="+mn-lt"/>
                        <a:ea typeface="ＭＳ Ｐゴシック" charset="0"/>
                      </a:endParaRPr>
                    </a:p>
                  </a:txBody>
                  <a:tcPr marL="63086" marR="63086" marT="30854" marB="3085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mn-lt"/>
                          <a:ea typeface="ＭＳ Ｐゴシック" charset="0"/>
                        </a:rPr>
                        <a:t>118</a:t>
                      </a:r>
                    </a:p>
                  </a:txBody>
                  <a:tcPr marL="63086" marR="63086" marT="30854" marB="3085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mn-lt"/>
                          <a:ea typeface="ＭＳ Ｐゴシック" charset="0"/>
                        </a:rPr>
                        <a:t>N/A </a:t>
                      </a:r>
                    </a:p>
                  </a:txBody>
                  <a:tcPr marL="63086" marR="63086" marT="30854" marB="3085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mn-lt"/>
                          <a:ea typeface="ＭＳ Ｐゴシック" charset="0"/>
                        </a:rPr>
                        <a:t>0</a:t>
                      </a:r>
                    </a:p>
                  </a:txBody>
                  <a:tcPr marL="63086" marR="63086" marT="30854" marB="3085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mn-lt"/>
                        <a:ea typeface="ＭＳ Ｐゴシック" charset="0"/>
                      </a:endParaRPr>
                    </a:p>
                  </a:txBody>
                  <a:tcPr marL="63086" marR="63086" marT="30854" marB="3085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mn-lt"/>
                        <a:ea typeface="ＭＳ Ｐゴシック" charset="0"/>
                      </a:endParaRPr>
                    </a:p>
                  </a:txBody>
                  <a:tcPr marL="63086" marR="63086" marT="30854" marB="3085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r>
              <a:tr h="3569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mn-lt"/>
                          <a:ea typeface="ＭＳ Ｐゴシック" charset="0"/>
                        </a:rPr>
                        <a:t>2011</a:t>
                      </a:r>
                    </a:p>
                  </a:txBody>
                  <a:tcPr marL="63086" marR="63086" marT="30854" marB="3085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mn-lt"/>
                          <a:ea typeface="ＭＳ Ｐゴシック" charset="0"/>
                        </a:rPr>
                        <a:t>Bacon et al.</a:t>
                      </a:r>
                      <a:r>
                        <a:rPr kumimoji="0" lang="en-US" sz="1400" b="0" i="0" u="none" strike="noStrike" cap="none" normalizeH="0" baseline="0" dirty="0">
                          <a:ln>
                            <a:noFill/>
                          </a:ln>
                          <a:solidFill>
                            <a:srgbClr val="000000"/>
                          </a:solidFill>
                          <a:effectLst/>
                          <a:latin typeface="+mn-lt"/>
                          <a:ea typeface="ＭＳ Ｐゴシック" charset="0"/>
                        </a:rPr>
                        <a:t> </a:t>
                      </a:r>
                      <a:endParaRPr kumimoji="0" lang="en-US" sz="1100" b="0" i="0" u="none" strike="noStrike" cap="none" normalizeH="0" baseline="0" dirty="0">
                        <a:ln>
                          <a:noFill/>
                        </a:ln>
                        <a:solidFill>
                          <a:srgbClr val="000000"/>
                        </a:solidFill>
                        <a:effectLst/>
                        <a:latin typeface="+mn-lt"/>
                        <a:ea typeface="ＭＳ Ｐゴシック" charset="0"/>
                      </a:endParaRPr>
                    </a:p>
                  </a:txBody>
                  <a:tcPr marL="63086" marR="63086" marT="30854" marB="3085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mn-lt"/>
                          <a:ea typeface="ＭＳ Ｐゴシック" charset="0"/>
                        </a:rPr>
                        <a:t>Retrospective</a:t>
                      </a:r>
                    </a:p>
                  </a:txBody>
                  <a:tcPr marL="63086" marR="63086" marT="30854" marB="3085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mn-lt"/>
                          <a:ea typeface="ＭＳ Ｐゴシック" charset="0"/>
                        </a:rPr>
                        <a:t>113</a:t>
                      </a:r>
                    </a:p>
                  </a:txBody>
                  <a:tcPr marL="63086" marR="63086" marT="30854" marB="3085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mn-lt"/>
                          <a:ea typeface="ＭＳ Ｐゴシック" charset="0"/>
                        </a:rPr>
                        <a:t>Up to &gt; 100 ED</a:t>
                      </a:r>
                    </a:p>
                  </a:txBody>
                  <a:tcPr marL="63086" marR="63086" marT="30854" marB="3085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mn-lt"/>
                          <a:ea typeface="ＭＳ Ｐゴシック" charset="0"/>
                        </a:rPr>
                        <a:t>1</a:t>
                      </a:r>
                    </a:p>
                  </a:txBody>
                  <a:tcPr marL="63086" marR="63086" marT="30854" marB="3085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mn-lt"/>
                          <a:ea typeface="ＭＳ Ｐゴシック" charset="0"/>
                        </a:rPr>
                        <a:t>0.009</a:t>
                      </a:r>
                    </a:p>
                  </a:txBody>
                  <a:tcPr marL="63086" marR="63086" marT="30854" marB="3085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mn-lt"/>
                        <a:ea typeface="ＭＳ Ｐゴシック" charset="0"/>
                      </a:endParaRPr>
                    </a:p>
                  </a:txBody>
                  <a:tcPr marL="63086" marR="63086" marT="30854" marB="3085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r>
              <a:tr h="2750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mn-lt"/>
                          <a:ea typeface="ＭＳ Ｐゴシック" charset="0"/>
                        </a:rPr>
                        <a:t>2014</a:t>
                      </a:r>
                      <a:endParaRPr kumimoji="0" lang="en-US" sz="1100" b="0" i="0" u="none" strike="noStrike" cap="none" normalizeH="0" baseline="0" dirty="0">
                        <a:ln>
                          <a:noFill/>
                        </a:ln>
                        <a:solidFill>
                          <a:srgbClr val="000000"/>
                        </a:solidFill>
                        <a:effectLst/>
                        <a:latin typeface="+mn-lt"/>
                        <a:ea typeface="ＭＳ Ｐゴシック" charset="0"/>
                      </a:endParaRPr>
                    </a:p>
                  </a:txBody>
                  <a:tcPr marL="63086" marR="63086" marT="30854" marB="3085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mn-lt"/>
                          <a:ea typeface="ＭＳ Ｐゴシック" charset="0"/>
                        </a:rPr>
                        <a:t>Hay</a:t>
                      </a:r>
                      <a:endParaRPr kumimoji="0" lang="en-US" sz="1100" b="0" i="0" u="none" strike="noStrike" cap="none" normalizeH="0" baseline="0" dirty="0">
                        <a:ln>
                          <a:noFill/>
                        </a:ln>
                        <a:solidFill>
                          <a:srgbClr val="000000"/>
                        </a:solidFill>
                        <a:effectLst/>
                        <a:latin typeface="+mn-lt"/>
                        <a:ea typeface="ＭＳ Ｐゴシック" charset="0"/>
                      </a:endParaRPr>
                    </a:p>
                  </a:txBody>
                  <a:tcPr marL="63086" marR="63086" marT="30854" marB="3085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mn-lt"/>
                          <a:ea typeface="ＭＳ Ｐゴシック" charset="0"/>
                        </a:rPr>
                        <a:t>Retrospective</a:t>
                      </a:r>
                      <a:endParaRPr kumimoji="0" lang="en-US" sz="1100" b="0" i="0" u="none" strike="noStrike" cap="none" normalizeH="0" baseline="0" dirty="0">
                        <a:ln>
                          <a:noFill/>
                        </a:ln>
                        <a:solidFill>
                          <a:srgbClr val="000000"/>
                        </a:solidFill>
                        <a:effectLst/>
                        <a:latin typeface="+mn-lt"/>
                        <a:ea typeface="ＭＳ Ｐゴシック" charset="0"/>
                      </a:endParaRPr>
                    </a:p>
                  </a:txBody>
                  <a:tcPr marL="63086" marR="63086" marT="30854" marB="3085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mn-lt"/>
                          <a:ea typeface="ＭＳ Ｐゴシック" charset="0"/>
                        </a:rPr>
                        <a:t>1198</a:t>
                      </a:r>
                      <a:endParaRPr kumimoji="0" lang="en-US" sz="1100" b="0" i="0" u="none" strike="noStrike" cap="none" normalizeH="0" baseline="0" dirty="0">
                        <a:ln>
                          <a:noFill/>
                        </a:ln>
                        <a:solidFill>
                          <a:srgbClr val="000000"/>
                        </a:solidFill>
                        <a:effectLst/>
                        <a:latin typeface="+mn-lt"/>
                        <a:ea typeface="ＭＳ Ｐゴシック" charset="0"/>
                      </a:endParaRPr>
                    </a:p>
                  </a:txBody>
                  <a:tcPr marL="63086" marR="63086" marT="30854" marB="3085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mn-lt"/>
                          <a:ea typeface="ＭＳ Ｐゴシック" charset="0"/>
                        </a:rPr>
                        <a:t>12</a:t>
                      </a:r>
                      <a:endParaRPr kumimoji="0" lang="en-US" sz="1100" b="0" i="0" u="none" strike="noStrike" cap="none" normalizeH="0" baseline="0" dirty="0">
                        <a:ln>
                          <a:noFill/>
                        </a:ln>
                        <a:solidFill>
                          <a:srgbClr val="000000"/>
                        </a:solidFill>
                        <a:effectLst/>
                        <a:latin typeface="+mn-lt"/>
                        <a:ea typeface="ＭＳ Ｐゴシック" charset="0"/>
                      </a:endParaRPr>
                    </a:p>
                  </a:txBody>
                  <a:tcPr marL="63086" marR="63086" marT="30854" marB="3085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err="1" smtClean="0">
                          <a:ln>
                            <a:noFill/>
                          </a:ln>
                          <a:solidFill>
                            <a:srgbClr val="000000"/>
                          </a:solidFill>
                          <a:effectLst/>
                          <a:latin typeface="+mn-lt"/>
                          <a:ea typeface="ＭＳ Ｐゴシック" charset="0"/>
                        </a:rPr>
                        <a:t>Sw</a:t>
                      </a:r>
                      <a:r>
                        <a:rPr kumimoji="0" lang="en-US" sz="1100" b="0" i="0" u="none" strike="noStrike" cap="none" normalizeH="0" baseline="0" dirty="0" smtClean="0">
                          <a:ln>
                            <a:noFill/>
                          </a:ln>
                          <a:solidFill>
                            <a:srgbClr val="000000"/>
                          </a:solidFill>
                          <a:effectLst/>
                          <a:latin typeface="+mn-lt"/>
                          <a:ea typeface="ＭＳ Ｐゴシック" charset="0"/>
                        </a:rPr>
                        <a:t>: 4/518</a:t>
                      </a:r>
                    </a:p>
                  </a:txBody>
                  <a:tcPr marL="63086" marR="63086" marT="30854" marB="3085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mn-lt"/>
                          <a:ea typeface="ＭＳ Ｐゴシック" charset="0"/>
                        </a:rPr>
                        <a:t>0.079</a:t>
                      </a:r>
                    </a:p>
                  </a:txBody>
                  <a:tcPr marL="63086" marR="63086" marT="30854" marB="3085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mn-lt"/>
                        <a:ea typeface="ＭＳ Ｐゴシック" charset="0"/>
                      </a:endParaRPr>
                    </a:p>
                  </a:txBody>
                  <a:tcPr marL="63086" marR="63086" marT="30854" marB="3085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r>
              <a:tr h="23344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mn-lt"/>
                        <a:ea typeface="ＭＳ Ｐゴシック" charset="0"/>
                      </a:endParaRPr>
                    </a:p>
                  </a:txBody>
                  <a:tcPr marL="63086" marR="63086" marT="30854" marB="3085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mn-lt"/>
                        <a:ea typeface="ＭＳ Ｐゴシック" charset="0"/>
                      </a:endParaRPr>
                    </a:p>
                  </a:txBody>
                  <a:tcPr marL="63086" marR="63086" marT="30854" marB="3085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mn-lt"/>
                        <a:ea typeface="ＭＳ Ｐゴシック" charset="0"/>
                      </a:endParaRPr>
                    </a:p>
                  </a:txBody>
                  <a:tcPr marL="63086" marR="63086" marT="30854" marB="3085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mn-lt"/>
                        <a:ea typeface="ＭＳ Ｐゴシック" charset="0"/>
                      </a:endParaRPr>
                    </a:p>
                  </a:txBody>
                  <a:tcPr marL="63086" marR="63086" marT="30854" marB="3085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mn-lt"/>
                        <a:ea typeface="ＭＳ Ｐゴシック" charset="0"/>
                      </a:endParaRPr>
                    </a:p>
                  </a:txBody>
                  <a:tcPr marL="63086" marR="63086" marT="30854" marB="3085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0" i="0" u="none" strike="noStrike" cap="none" normalizeH="0" baseline="0" dirty="0" smtClean="0">
                          <a:ln>
                            <a:noFill/>
                          </a:ln>
                          <a:solidFill>
                            <a:srgbClr val="000000"/>
                          </a:solidFill>
                          <a:effectLst/>
                          <a:latin typeface="+mn-lt"/>
                          <a:ea typeface="ＭＳ Ｐゴシック" charset="0"/>
                        </a:rPr>
                        <a:t>NS: 1/682</a:t>
                      </a:r>
                    </a:p>
                  </a:txBody>
                  <a:tcPr marL="63086" marR="63086" marT="30854" marB="3085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0" i="0" u="none" strike="noStrike" cap="none" normalizeH="0" baseline="0" dirty="0" smtClean="0">
                          <a:ln>
                            <a:noFill/>
                          </a:ln>
                          <a:solidFill>
                            <a:srgbClr val="000000"/>
                          </a:solidFill>
                          <a:effectLst/>
                          <a:latin typeface="+mn-lt"/>
                          <a:ea typeface="ＭＳ Ｐゴシック" charset="0"/>
                        </a:rPr>
                        <a:t>0.015</a:t>
                      </a:r>
                    </a:p>
                  </a:txBody>
                  <a:tcPr marL="63086" marR="63086" marT="30854" marB="3085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mn-lt"/>
                        <a:ea typeface="ＭＳ Ｐゴシック" charset="0"/>
                      </a:endParaRPr>
                    </a:p>
                  </a:txBody>
                  <a:tcPr marL="63086" marR="63086" marT="30854" marB="3085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r>
            </a:tbl>
          </a:graphicData>
        </a:graphic>
      </p:graphicFrame>
      <p:sp>
        <p:nvSpPr>
          <p:cNvPr id="3" name="Text Placeholder 2"/>
          <p:cNvSpPr>
            <a:spLocks noGrp="1"/>
          </p:cNvSpPr>
          <p:nvPr>
            <p:ph type="body" sz="quarter" idx="10"/>
          </p:nvPr>
        </p:nvSpPr>
        <p:spPr/>
        <p:txBody>
          <a:bodyPr/>
          <a:lstStyle/>
          <a:p>
            <a:r>
              <a:rPr lang="it-IT" dirty="0" smtClean="0"/>
              <a:t>Iorio A, et al. </a:t>
            </a:r>
            <a:r>
              <a:rPr lang="it-IT" i="1" dirty="0" smtClean="0"/>
              <a:t>Blood</a:t>
            </a:r>
            <a:r>
              <a:rPr lang="it-IT" dirty="0" smtClean="0"/>
              <a:t> 2012;120(4):720–727.</a:t>
            </a:r>
            <a:br>
              <a:rPr lang="it-IT" dirty="0" smtClean="0"/>
            </a:br>
            <a:r>
              <a:rPr lang="en-GB" dirty="0" smtClean="0"/>
              <a:t>N/A: Not </a:t>
            </a:r>
            <a:r>
              <a:rPr lang="en-GB" dirty="0"/>
              <a:t>available; </a:t>
            </a:r>
            <a:r>
              <a:rPr lang="en-GB" dirty="0" smtClean="0"/>
              <a:t>NR: Not </a:t>
            </a:r>
            <a:r>
              <a:rPr lang="en-GB" dirty="0"/>
              <a:t>reported; </a:t>
            </a:r>
            <a:r>
              <a:rPr lang="en-GB" dirty="0" smtClean="0"/>
              <a:t>ED: Exposure day.</a:t>
            </a:r>
            <a:endParaRPr lang="en-GB" dirty="0"/>
          </a:p>
          <a:p>
            <a:r>
              <a:rPr lang="it-IT" dirty="0" smtClean="0"/>
              <a:t> </a:t>
            </a:r>
          </a:p>
          <a:p>
            <a:endParaRPr lang="en-GB" dirty="0"/>
          </a:p>
        </p:txBody>
      </p:sp>
      <p:sp>
        <p:nvSpPr>
          <p:cNvPr id="2" name="Slide Number Placeholder 1"/>
          <p:cNvSpPr>
            <a:spLocks noGrp="1"/>
          </p:cNvSpPr>
          <p:nvPr>
            <p:ph type="sldNum" sz="quarter" idx="4294967295"/>
          </p:nvPr>
        </p:nvSpPr>
        <p:spPr>
          <a:xfrm>
            <a:off x="8458200" y="4870450"/>
            <a:ext cx="685800" cy="273050"/>
          </a:xfrm>
          <a:prstGeom prst="rect">
            <a:avLst/>
          </a:prstGeom>
        </p:spPr>
        <p:txBody>
          <a:bodyPr/>
          <a:lstStyle/>
          <a:p>
            <a:fld id="{9C1F5A0A-F6FC-4FFD-9B49-0DA8697211D9}" type="slidenum">
              <a:rPr lang="en-US" smtClean="0">
                <a:solidFill>
                  <a:prstClr val="white">
                    <a:tint val="75000"/>
                  </a:prstClr>
                </a:solidFill>
              </a:rPr>
              <a:pPr/>
              <a:t>20</a:t>
            </a:fld>
            <a:endParaRPr lang="en-US" dirty="0">
              <a:solidFill>
                <a:prstClr val="white">
                  <a:tint val="75000"/>
                </a:prstClr>
              </a:solidFill>
            </a:endParaRPr>
          </a:p>
        </p:txBody>
      </p:sp>
      <p:sp>
        <p:nvSpPr>
          <p:cNvPr id="5" name="Rectangle 4"/>
          <p:cNvSpPr/>
          <p:nvPr/>
        </p:nvSpPr>
        <p:spPr>
          <a:xfrm>
            <a:off x="457200" y="4015328"/>
            <a:ext cx="8229600" cy="507524"/>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0291825"/>
      </p:ext>
    </p:extLst>
  </p:cSld>
  <p:clrMapOvr>
    <a:masterClrMapping/>
  </p:clrMapOvr>
  <mc:AlternateContent xmlns:mc="http://schemas.openxmlformats.org/markup-compatibility/2006" xmlns:p14="http://schemas.microsoft.com/office/powerpoint/2010/main">
    <mc:Choice Requires="p14">
      <p:transition spd="slow" p14:dur="2000" advTm="66628"/>
    </mc:Choice>
    <mc:Fallback xmlns="">
      <p:transition xmlns:p14="http://schemas.microsoft.com/office/powerpoint/2010/main" spd="slow" advTm="66628"/>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descr="pasted-imag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0"/>
            <a:ext cx="6696075" cy="5143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graphicFrame>
        <p:nvGraphicFramePr>
          <p:cNvPr id="5" name="Group 2"/>
          <p:cNvGraphicFramePr>
            <a:graphicFrameLocks noGrp="1"/>
          </p:cNvGraphicFramePr>
          <p:nvPr>
            <p:extLst>
              <p:ext uri="{D42A27DB-BD31-4B8C-83A1-F6EECF244321}">
                <p14:modId xmlns:p14="http://schemas.microsoft.com/office/powerpoint/2010/main" val="2995453387"/>
              </p:ext>
            </p:extLst>
          </p:nvPr>
        </p:nvGraphicFramePr>
        <p:xfrm>
          <a:off x="123825" y="2076450"/>
          <a:ext cx="2971800" cy="2290763"/>
        </p:xfrm>
        <a:graphic>
          <a:graphicData uri="http://schemas.openxmlformats.org/drawingml/2006/table">
            <a:tbl>
              <a:tblPr/>
              <a:tblGrid>
                <a:gridCol w="1485900"/>
                <a:gridCol w="135082"/>
                <a:gridCol w="1350818"/>
              </a:tblGrid>
              <a:tr h="555130">
                <a:tc>
                  <a:txBody>
                    <a:bodyPr/>
                    <a:lstStyle>
                      <a:lvl1pPr algn="l" defTabSz="0">
                        <a:spcBef>
                          <a:spcPts val="4200"/>
                        </a:spcBef>
                        <a:defRPr sz="3200">
                          <a:solidFill>
                            <a:srgbClr val="000000"/>
                          </a:solidFill>
                          <a:latin typeface="Helvetica Light" charset="0"/>
                          <a:ea typeface="Helvetica Light" charset="0"/>
                          <a:cs typeface="Helvetica Light" charset="0"/>
                          <a:sym typeface="Helvetica Light" charset="0"/>
                        </a:defRPr>
                      </a:lvl1pPr>
                      <a:lvl2pPr algn="l" defTabSz="0">
                        <a:spcBef>
                          <a:spcPts val="4200"/>
                        </a:spcBef>
                        <a:defRPr sz="3200">
                          <a:solidFill>
                            <a:srgbClr val="000000"/>
                          </a:solidFill>
                          <a:latin typeface="Helvetica Light" charset="0"/>
                          <a:ea typeface="Helvetica Light" charset="0"/>
                          <a:cs typeface="Helvetica Light" charset="0"/>
                          <a:sym typeface="Helvetica Light" charset="0"/>
                        </a:defRPr>
                      </a:lvl2pPr>
                      <a:lvl3pPr algn="l" defTabSz="0">
                        <a:spcBef>
                          <a:spcPts val="4200"/>
                        </a:spcBef>
                        <a:defRPr sz="3200">
                          <a:solidFill>
                            <a:srgbClr val="000000"/>
                          </a:solidFill>
                          <a:latin typeface="Helvetica Light" charset="0"/>
                          <a:ea typeface="Helvetica Light" charset="0"/>
                          <a:cs typeface="Helvetica Light" charset="0"/>
                          <a:sym typeface="Helvetica Light" charset="0"/>
                        </a:defRPr>
                      </a:lvl3pPr>
                      <a:lvl4pPr algn="l" defTabSz="0">
                        <a:spcBef>
                          <a:spcPts val="4200"/>
                        </a:spcBef>
                        <a:defRPr sz="3200">
                          <a:solidFill>
                            <a:srgbClr val="000000"/>
                          </a:solidFill>
                          <a:latin typeface="Helvetica Light" charset="0"/>
                          <a:ea typeface="Helvetica Light" charset="0"/>
                          <a:cs typeface="Helvetica Light" charset="0"/>
                          <a:sym typeface="Helvetica Light" charset="0"/>
                        </a:defRPr>
                      </a:lvl4pPr>
                      <a:lvl5pPr algn="l" defTabSz="0">
                        <a:spcBef>
                          <a:spcPts val="4200"/>
                        </a:spcBef>
                        <a:defRPr sz="3200">
                          <a:solidFill>
                            <a:srgbClr val="000000"/>
                          </a:solidFill>
                          <a:latin typeface="Helvetica Light" charset="0"/>
                          <a:ea typeface="Helvetica Light" charset="0"/>
                          <a:cs typeface="Helvetica Light" charset="0"/>
                          <a:sym typeface="Helvetica Light" charset="0"/>
                        </a:defRPr>
                      </a:lvl5pPr>
                      <a:lvl6pPr marL="1371600" defTabSz="0" fontAlgn="base" hangingPunct="0">
                        <a:spcBef>
                          <a:spcPts val="4200"/>
                        </a:spcBef>
                        <a:spcAft>
                          <a:spcPct val="0"/>
                        </a:spcAft>
                        <a:defRPr sz="3200">
                          <a:solidFill>
                            <a:srgbClr val="000000"/>
                          </a:solidFill>
                          <a:latin typeface="Helvetica Light" charset="0"/>
                          <a:ea typeface="Helvetica Light" charset="0"/>
                          <a:cs typeface="Helvetica Light" charset="0"/>
                          <a:sym typeface="Helvetica Light" charset="0"/>
                        </a:defRPr>
                      </a:lvl6pPr>
                      <a:lvl7pPr marL="1828800" defTabSz="0" fontAlgn="base" hangingPunct="0">
                        <a:spcBef>
                          <a:spcPts val="4200"/>
                        </a:spcBef>
                        <a:spcAft>
                          <a:spcPct val="0"/>
                        </a:spcAft>
                        <a:defRPr sz="3200">
                          <a:solidFill>
                            <a:srgbClr val="000000"/>
                          </a:solidFill>
                          <a:latin typeface="Helvetica Light" charset="0"/>
                          <a:ea typeface="Helvetica Light" charset="0"/>
                          <a:cs typeface="Helvetica Light" charset="0"/>
                          <a:sym typeface="Helvetica Light" charset="0"/>
                        </a:defRPr>
                      </a:lvl7pPr>
                      <a:lvl8pPr marL="2286000" defTabSz="0" fontAlgn="base" hangingPunct="0">
                        <a:spcBef>
                          <a:spcPts val="4200"/>
                        </a:spcBef>
                        <a:spcAft>
                          <a:spcPct val="0"/>
                        </a:spcAft>
                        <a:defRPr sz="3200">
                          <a:solidFill>
                            <a:srgbClr val="000000"/>
                          </a:solidFill>
                          <a:latin typeface="Helvetica Light" charset="0"/>
                          <a:ea typeface="Helvetica Light" charset="0"/>
                          <a:cs typeface="Helvetica Light" charset="0"/>
                          <a:sym typeface="Helvetica Light" charset="0"/>
                        </a:defRPr>
                      </a:lvl8pPr>
                      <a:lvl9pPr marL="2743200" defTabSz="0" fontAlgn="base" hangingPunct="0">
                        <a:spcBef>
                          <a:spcPts val="4200"/>
                        </a:spcBef>
                        <a:spcAft>
                          <a:spcPct val="0"/>
                        </a:spcAft>
                        <a:defRPr sz="3200">
                          <a:solidFill>
                            <a:srgbClr val="000000"/>
                          </a:solidFill>
                          <a:latin typeface="Helvetica Light" charset="0"/>
                          <a:ea typeface="Helvetica Light" charset="0"/>
                          <a:cs typeface="Helvetica Light" charset="0"/>
                          <a:sym typeface="Helvetica Light" charset="0"/>
                        </a:defRPr>
                      </a:lvl9pPr>
                    </a:lstStyle>
                    <a:p>
                      <a:pPr marL="0" marR="0" lvl="0" indent="0" algn="ctr" defTabSz="0" rtl="0" eaLnBrk="1"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000000"/>
                          </a:solidFill>
                          <a:effectLst/>
                          <a:latin typeface="+mn-lt"/>
                          <a:ea typeface="Helvetica" charset="0"/>
                          <a:cs typeface="Helvetica" charset="0"/>
                          <a:sym typeface="Helvetica" charset="0"/>
                        </a:rPr>
                        <a:t>Study</a:t>
                      </a:r>
                      <a:endParaRPr kumimoji="0" lang="en-US" altLang="en-US" sz="1400" b="0" i="0" u="none" strike="noStrike" cap="none" normalizeH="0" baseline="0" dirty="0" smtClean="0">
                        <a:ln>
                          <a:noFill/>
                        </a:ln>
                        <a:solidFill>
                          <a:srgbClr val="000000"/>
                        </a:solidFill>
                        <a:effectLst/>
                        <a:latin typeface="+mn-lt"/>
                        <a:ea typeface="Helvetica Light" charset="0"/>
                        <a:cs typeface="Helvetica Light" charset="0"/>
                        <a:sym typeface="Helvetica Light" charset="0"/>
                      </a:endParaRPr>
                    </a:p>
                  </a:txBody>
                  <a:tcPr marL="35719" marR="35719" marT="26785" marB="26785" anchor="ctr" horzOverflow="overflow">
                    <a:lnL w="12700" cap="flat" cmpd="sng" algn="ctr">
                      <a:solidFill>
                        <a:srgbClr val="CBCBCB"/>
                      </a:solidFill>
                      <a:prstDash val="solid"/>
                      <a:miter lim="0"/>
                      <a:headEnd type="none" w="med" len="med"/>
                      <a:tailEnd type="none" w="med" len="med"/>
                    </a:lnL>
                    <a:lnR w="12700" cap="flat" cmpd="sng" algn="ctr">
                      <a:solidFill>
                        <a:srgbClr val="CBCBCB"/>
                      </a:solidFill>
                      <a:prstDash val="solid"/>
                      <a:miter lim="0"/>
                      <a:headEnd type="none" w="med" len="med"/>
                      <a:tailEnd type="none" w="med" len="med"/>
                    </a:lnR>
                    <a:lnT w="12700" cap="flat" cmpd="sng" algn="ctr">
                      <a:solidFill>
                        <a:srgbClr val="CBCBCB"/>
                      </a:solidFill>
                      <a:prstDash val="solid"/>
                      <a:miter lim="0"/>
                      <a:headEnd type="none" w="med" len="med"/>
                      <a:tailEnd type="none" w="med" len="med"/>
                    </a:lnT>
                    <a:lnB w="12700" cap="flat" cmpd="sng" algn="ctr">
                      <a:solidFill>
                        <a:srgbClr val="CBCBCB"/>
                      </a:solidFill>
                      <a:prstDash val="solid"/>
                      <a:miter lim="0"/>
                      <a:headEnd type="none" w="med" len="med"/>
                      <a:tailEnd type="none" w="med" len="med"/>
                    </a:lnB>
                    <a:lnTlToBr>
                      <a:noFill/>
                    </a:lnTlToBr>
                    <a:lnBlToTr>
                      <a:noFill/>
                    </a:lnBlToTr>
                    <a:noFill/>
                  </a:tcPr>
                </a:tc>
                <a:tc>
                  <a:txBody>
                    <a:bodyPr/>
                    <a:lstStyle>
                      <a:lvl1pPr algn="l" defTabSz="0">
                        <a:spcBef>
                          <a:spcPts val="4200"/>
                        </a:spcBef>
                        <a:defRPr sz="3200">
                          <a:solidFill>
                            <a:srgbClr val="000000"/>
                          </a:solidFill>
                          <a:latin typeface="Helvetica Light" charset="0"/>
                          <a:ea typeface="Helvetica Light" charset="0"/>
                          <a:cs typeface="Helvetica Light" charset="0"/>
                          <a:sym typeface="Helvetica Light" charset="0"/>
                        </a:defRPr>
                      </a:lvl1pPr>
                      <a:lvl2pPr algn="l" defTabSz="0">
                        <a:spcBef>
                          <a:spcPts val="4200"/>
                        </a:spcBef>
                        <a:defRPr sz="3200">
                          <a:solidFill>
                            <a:srgbClr val="000000"/>
                          </a:solidFill>
                          <a:latin typeface="Helvetica Light" charset="0"/>
                          <a:ea typeface="Helvetica Light" charset="0"/>
                          <a:cs typeface="Helvetica Light" charset="0"/>
                          <a:sym typeface="Helvetica Light" charset="0"/>
                        </a:defRPr>
                      </a:lvl2pPr>
                      <a:lvl3pPr algn="l" defTabSz="0">
                        <a:spcBef>
                          <a:spcPts val="4200"/>
                        </a:spcBef>
                        <a:defRPr sz="3200">
                          <a:solidFill>
                            <a:srgbClr val="000000"/>
                          </a:solidFill>
                          <a:latin typeface="Helvetica Light" charset="0"/>
                          <a:ea typeface="Helvetica Light" charset="0"/>
                          <a:cs typeface="Helvetica Light" charset="0"/>
                          <a:sym typeface="Helvetica Light" charset="0"/>
                        </a:defRPr>
                      </a:lvl3pPr>
                      <a:lvl4pPr algn="l" defTabSz="0">
                        <a:spcBef>
                          <a:spcPts val="4200"/>
                        </a:spcBef>
                        <a:defRPr sz="3200">
                          <a:solidFill>
                            <a:srgbClr val="000000"/>
                          </a:solidFill>
                          <a:latin typeface="Helvetica Light" charset="0"/>
                          <a:ea typeface="Helvetica Light" charset="0"/>
                          <a:cs typeface="Helvetica Light" charset="0"/>
                          <a:sym typeface="Helvetica Light" charset="0"/>
                        </a:defRPr>
                      </a:lvl4pPr>
                      <a:lvl5pPr algn="l" defTabSz="0">
                        <a:spcBef>
                          <a:spcPts val="4200"/>
                        </a:spcBef>
                        <a:defRPr sz="3200">
                          <a:solidFill>
                            <a:srgbClr val="000000"/>
                          </a:solidFill>
                          <a:latin typeface="Helvetica Light" charset="0"/>
                          <a:ea typeface="Helvetica Light" charset="0"/>
                          <a:cs typeface="Helvetica Light" charset="0"/>
                          <a:sym typeface="Helvetica Light" charset="0"/>
                        </a:defRPr>
                      </a:lvl5pPr>
                      <a:lvl6pPr marL="1371600" defTabSz="0" fontAlgn="base" hangingPunct="0">
                        <a:spcBef>
                          <a:spcPts val="4200"/>
                        </a:spcBef>
                        <a:spcAft>
                          <a:spcPct val="0"/>
                        </a:spcAft>
                        <a:defRPr sz="3200">
                          <a:solidFill>
                            <a:srgbClr val="000000"/>
                          </a:solidFill>
                          <a:latin typeface="Helvetica Light" charset="0"/>
                          <a:ea typeface="Helvetica Light" charset="0"/>
                          <a:cs typeface="Helvetica Light" charset="0"/>
                          <a:sym typeface="Helvetica Light" charset="0"/>
                        </a:defRPr>
                      </a:lvl6pPr>
                      <a:lvl7pPr marL="1828800" defTabSz="0" fontAlgn="base" hangingPunct="0">
                        <a:spcBef>
                          <a:spcPts val="4200"/>
                        </a:spcBef>
                        <a:spcAft>
                          <a:spcPct val="0"/>
                        </a:spcAft>
                        <a:defRPr sz="3200">
                          <a:solidFill>
                            <a:srgbClr val="000000"/>
                          </a:solidFill>
                          <a:latin typeface="Helvetica Light" charset="0"/>
                          <a:ea typeface="Helvetica Light" charset="0"/>
                          <a:cs typeface="Helvetica Light" charset="0"/>
                          <a:sym typeface="Helvetica Light" charset="0"/>
                        </a:defRPr>
                      </a:lvl7pPr>
                      <a:lvl8pPr marL="2286000" defTabSz="0" fontAlgn="base" hangingPunct="0">
                        <a:spcBef>
                          <a:spcPts val="4200"/>
                        </a:spcBef>
                        <a:spcAft>
                          <a:spcPct val="0"/>
                        </a:spcAft>
                        <a:defRPr sz="3200">
                          <a:solidFill>
                            <a:srgbClr val="000000"/>
                          </a:solidFill>
                          <a:latin typeface="Helvetica Light" charset="0"/>
                          <a:ea typeface="Helvetica Light" charset="0"/>
                          <a:cs typeface="Helvetica Light" charset="0"/>
                          <a:sym typeface="Helvetica Light" charset="0"/>
                        </a:defRPr>
                      </a:lvl8pPr>
                      <a:lvl9pPr marL="2743200" defTabSz="0" fontAlgn="base" hangingPunct="0">
                        <a:spcBef>
                          <a:spcPts val="4200"/>
                        </a:spcBef>
                        <a:spcAft>
                          <a:spcPct val="0"/>
                        </a:spcAft>
                        <a:defRPr sz="3200">
                          <a:solidFill>
                            <a:srgbClr val="000000"/>
                          </a:solidFill>
                          <a:latin typeface="Helvetica Light" charset="0"/>
                          <a:ea typeface="Helvetica Light" charset="0"/>
                          <a:cs typeface="Helvetica Light" charset="0"/>
                          <a:sym typeface="Helvetica Light" charset="0"/>
                        </a:defRPr>
                      </a:lvl9pPr>
                    </a:lstStyle>
                    <a:p>
                      <a:pPr marL="0" marR="0" lvl="0" indent="0" algn="ctr" defTabSz="0" rtl="0" eaLnBrk="1" fontAlgn="base" latinLnBrk="0" hangingPunct="0">
                        <a:lnSpc>
                          <a:spcPct val="100000"/>
                        </a:lnSpc>
                        <a:spcBef>
                          <a:spcPct val="0"/>
                        </a:spcBef>
                        <a:spcAft>
                          <a:spcPct val="0"/>
                        </a:spcAft>
                        <a:buClrTx/>
                        <a:buSzTx/>
                        <a:buFontTx/>
                        <a:buNone/>
                        <a:tabLst/>
                      </a:pPr>
                      <a:endParaRPr kumimoji="0" lang="en-US" altLang="en-US" sz="1600" b="1" i="0" u="none" strike="noStrike" cap="none" normalizeH="0" baseline="0" smtClean="0">
                        <a:ln>
                          <a:noFill/>
                        </a:ln>
                        <a:solidFill>
                          <a:srgbClr val="000000"/>
                        </a:solidFill>
                        <a:effectLst/>
                        <a:latin typeface="+mn-lt"/>
                        <a:ea typeface="Helvetica" charset="0"/>
                        <a:cs typeface="Helvetica" charset="0"/>
                        <a:sym typeface="Helvetica" charset="0"/>
                      </a:endParaRPr>
                    </a:p>
                  </a:txBody>
                  <a:tcPr marL="35719" marR="35719" marT="26785" marB="26785" anchor="ctr" horzOverflow="overflow">
                    <a:lnL w="12700" cap="flat" cmpd="sng" algn="ctr">
                      <a:solidFill>
                        <a:srgbClr val="CBCBCB"/>
                      </a:solidFill>
                      <a:prstDash val="solid"/>
                      <a:miter lim="0"/>
                      <a:headEnd type="none" w="med" len="med"/>
                      <a:tailEnd type="none" w="med" len="med"/>
                    </a:lnL>
                    <a:lnR w="12700" cap="flat" cmpd="sng" algn="ctr">
                      <a:solidFill>
                        <a:srgbClr val="CBCBCB"/>
                      </a:solidFill>
                      <a:prstDash val="solid"/>
                      <a:miter lim="0"/>
                      <a:headEnd type="none" w="med" len="med"/>
                      <a:tailEnd type="none" w="med" len="med"/>
                    </a:lnR>
                    <a:lnT w="12700" cap="flat" cmpd="sng" algn="ctr">
                      <a:solidFill>
                        <a:srgbClr val="CBCBCB"/>
                      </a:solidFill>
                      <a:prstDash val="solid"/>
                      <a:miter lim="0"/>
                      <a:headEnd type="none" w="med" len="med"/>
                      <a:tailEnd type="none" w="med" len="med"/>
                    </a:lnT>
                    <a:lnB w="12700" cap="flat" cmpd="sng" algn="ctr">
                      <a:solidFill>
                        <a:srgbClr val="CBCBCB"/>
                      </a:solidFill>
                      <a:prstDash val="solid"/>
                      <a:miter lim="0"/>
                      <a:headEnd type="none" w="med" len="med"/>
                      <a:tailEnd type="none" w="med" len="med"/>
                    </a:lnB>
                    <a:lnTlToBr>
                      <a:noFill/>
                    </a:lnTlToBr>
                    <a:lnBlToTr>
                      <a:noFill/>
                    </a:lnBlToTr>
                    <a:noFill/>
                  </a:tcPr>
                </a:tc>
                <a:tc>
                  <a:txBody>
                    <a:bodyPr/>
                    <a:lstStyle>
                      <a:lvl1pPr algn="l" defTabSz="0">
                        <a:spcBef>
                          <a:spcPts val="4200"/>
                        </a:spcBef>
                        <a:defRPr sz="3200">
                          <a:solidFill>
                            <a:srgbClr val="000000"/>
                          </a:solidFill>
                          <a:latin typeface="Helvetica Light" charset="0"/>
                          <a:ea typeface="Helvetica Light" charset="0"/>
                          <a:cs typeface="Helvetica Light" charset="0"/>
                          <a:sym typeface="Helvetica Light" charset="0"/>
                        </a:defRPr>
                      </a:lvl1pPr>
                      <a:lvl2pPr algn="l" defTabSz="0">
                        <a:spcBef>
                          <a:spcPts val="4200"/>
                        </a:spcBef>
                        <a:defRPr sz="3200">
                          <a:solidFill>
                            <a:srgbClr val="000000"/>
                          </a:solidFill>
                          <a:latin typeface="Helvetica Light" charset="0"/>
                          <a:ea typeface="Helvetica Light" charset="0"/>
                          <a:cs typeface="Helvetica Light" charset="0"/>
                          <a:sym typeface="Helvetica Light" charset="0"/>
                        </a:defRPr>
                      </a:lvl2pPr>
                      <a:lvl3pPr algn="l" defTabSz="0">
                        <a:spcBef>
                          <a:spcPts val="4200"/>
                        </a:spcBef>
                        <a:defRPr sz="3200">
                          <a:solidFill>
                            <a:srgbClr val="000000"/>
                          </a:solidFill>
                          <a:latin typeface="Helvetica Light" charset="0"/>
                          <a:ea typeface="Helvetica Light" charset="0"/>
                          <a:cs typeface="Helvetica Light" charset="0"/>
                          <a:sym typeface="Helvetica Light" charset="0"/>
                        </a:defRPr>
                      </a:lvl3pPr>
                      <a:lvl4pPr algn="l" defTabSz="0">
                        <a:spcBef>
                          <a:spcPts val="4200"/>
                        </a:spcBef>
                        <a:defRPr sz="3200">
                          <a:solidFill>
                            <a:srgbClr val="000000"/>
                          </a:solidFill>
                          <a:latin typeface="Helvetica Light" charset="0"/>
                          <a:ea typeface="Helvetica Light" charset="0"/>
                          <a:cs typeface="Helvetica Light" charset="0"/>
                          <a:sym typeface="Helvetica Light" charset="0"/>
                        </a:defRPr>
                      </a:lvl4pPr>
                      <a:lvl5pPr algn="l" defTabSz="0">
                        <a:spcBef>
                          <a:spcPts val="4200"/>
                        </a:spcBef>
                        <a:defRPr sz="3200">
                          <a:solidFill>
                            <a:srgbClr val="000000"/>
                          </a:solidFill>
                          <a:latin typeface="Helvetica Light" charset="0"/>
                          <a:ea typeface="Helvetica Light" charset="0"/>
                          <a:cs typeface="Helvetica Light" charset="0"/>
                          <a:sym typeface="Helvetica Light" charset="0"/>
                        </a:defRPr>
                      </a:lvl5pPr>
                      <a:lvl6pPr marL="1371600" defTabSz="0" fontAlgn="base" hangingPunct="0">
                        <a:spcBef>
                          <a:spcPts val="4200"/>
                        </a:spcBef>
                        <a:spcAft>
                          <a:spcPct val="0"/>
                        </a:spcAft>
                        <a:defRPr sz="3200">
                          <a:solidFill>
                            <a:srgbClr val="000000"/>
                          </a:solidFill>
                          <a:latin typeface="Helvetica Light" charset="0"/>
                          <a:ea typeface="Helvetica Light" charset="0"/>
                          <a:cs typeface="Helvetica Light" charset="0"/>
                          <a:sym typeface="Helvetica Light" charset="0"/>
                        </a:defRPr>
                      </a:lvl6pPr>
                      <a:lvl7pPr marL="1828800" defTabSz="0" fontAlgn="base" hangingPunct="0">
                        <a:spcBef>
                          <a:spcPts val="4200"/>
                        </a:spcBef>
                        <a:spcAft>
                          <a:spcPct val="0"/>
                        </a:spcAft>
                        <a:defRPr sz="3200">
                          <a:solidFill>
                            <a:srgbClr val="000000"/>
                          </a:solidFill>
                          <a:latin typeface="Helvetica Light" charset="0"/>
                          <a:ea typeface="Helvetica Light" charset="0"/>
                          <a:cs typeface="Helvetica Light" charset="0"/>
                          <a:sym typeface="Helvetica Light" charset="0"/>
                        </a:defRPr>
                      </a:lvl7pPr>
                      <a:lvl8pPr marL="2286000" defTabSz="0" fontAlgn="base" hangingPunct="0">
                        <a:spcBef>
                          <a:spcPts val="4200"/>
                        </a:spcBef>
                        <a:spcAft>
                          <a:spcPct val="0"/>
                        </a:spcAft>
                        <a:defRPr sz="3200">
                          <a:solidFill>
                            <a:srgbClr val="000000"/>
                          </a:solidFill>
                          <a:latin typeface="Helvetica Light" charset="0"/>
                          <a:ea typeface="Helvetica Light" charset="0"/>
                          <a:cs typeface="Helvetica Light" charset="0"/>
                          <a:sym typeface="Helvetica Light" charset="0"/>
                        </a:defRPr>
                      </a:lvl8pPr>
                      <a:lvl9pPr marL="2743200" defTabSz="0" fontAlgn="base" hangingPunct="0">
                        <a:spcBef>
                          <a:spcPts val="4200"/>
                        </a:spcBef>
                        <a:spcAft>
                          <a:spcPct val="0"/>
                        </a:spcAft>
                        <a:defRPr sz="3200">
                          <a:solidFill>
                            <a:srgbClr val="000000"/>
                          </a:solidFill>
                          <a:latin typeface="Helvetica Light" charset="0"/>
                          <a:ea typeface="Helvetica Light" charset="0"/>
                          <a:cs typeface="Helvetica Light" charset="0"/>
                          <a:sym typeface="Helvetica Light" charset="0"/>
                        </a:defRPr>
                      </a:lvl9pPr>
                    </a:lstStyle>
                    <a:p>
                      <a:pPr marL="0" marR="0" lvl="0" indent="0" algn="ctr" defTabSz="0" rtl="0" eaLnBrk="1"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rgbClr val="000000"/>
                          </a:solidFill>
                          <a:effectLst/>
                          <a:latin typeface="+mn-lt"/>
                          <a:ea typeface="Helvetica" charset="0"/>
                          <a:cs typeface="Helvetica" charset="0"/>
                          <a:sym typeface="Helvetica" charset="0"/>
                        </a:rPr>
                        <a:t>Patients
(n 1,188)</a:t>
                      </a:r>
                      <a:endParaRPr kumimoji="0" lang="en-US" altLang="en-US" sz="1400" b="0" i="0" u="none" strike="noStrike" cap="none" normalizeH="0" baseline="0" smtClean="0">
                        <a:ln>
                          <a:noFill/>
                        </a:ln>
                        <a:solidFill>
                          <a:srgbClr val="000000"/>
                        </a:solidFill>
                        <a:effectLst/>
                        <a:latin typeface="+mn-lt"/>
                        <a:ea typeface="Helvetica Light" charset="0"/>
                        <a:cs typeface="Helvetica Light" charset="0"/>
                        <a:sym typeface="Helvetica Light" charset="0"/>
                      </a:endParaRPr>
                    </a:p>
                  </a:txBody>
                  <a:tcPr marL="35719" marR="35719" marT="26785" marB="26785" anchor="ctr" horzOverflow="overflow">
                    <a:lnL w="12700" cap="flat" cmpd="sng" algn="ctr">
                      <a:solidFill>
                        <a:srgbClr val="CBCBCB"/>
                      </a:solidFill>
                      <a:prstDash val="solid"/>
                      <a:miter lim="0"/>
                      <a:headEnd type="none" w="med" len="med"/>
                      <a:tailEnd type="none" w="med" len="med"/>
                    </a:lnL>
                    <a:lnR w="12700" cap="flat" cmpd="sng" algn="ctr">
                      <a:solidFill>
                        <a:srgbClr val="CBCBCB"/>
                      </a:solidFill>
                      <a:prstDash val="solid"/>
                      <a:miter lim="0"/>
                      <a:headEnd type="none" w="med" len="med"/>
                      <a:tailEnd type="none" w="med" len="med"/>
                    </a:lnR>
                    <a:lnT w="12700" cap="flat" cmpd="sng" algn="ctr">
                      <a:solidFill>
                        <a:srgbClr val="CBCBCB"/>
                      </a:solidFill>
                      <a:prstDash val="solid"/>
                      <a:miter lim="0"/>
                      <a:headEnd type="none" w="med" len="med"/>
                      <a:tailEnd type="none" w="med" len="med"/>
                    </a:lnT>
                    <a:lnB w="12700" cap="flat" cmpd="sng" algn="ctr">
                      <a:solidFill>
                        <a:srgbClr val="CBCBCB"/>
                      </a:solidFill>
                      <a:prstDash val="solid"/>
                      <a:miter lim="0"/>
                      <a:headEnd type="none" w="med" len="med"/>
                      <a:tailEnd type="none" w="med" len="med"/>
                    </a:lnB>
                    <a:lnTlToBr>
                      <a:noFill/>
                    </a:lnTlToBr>
                    <a:lnBlToTr>
                      <a:noFill/>
                    </a:lnBlToTr>
                    <a:noFill/>
                  </a:tcPr>
                </a:tc>
              </a:tr>
              <a:tr h="1735633">
                <a:tc>
                  <a:txBody>
                    <a:bodyPr/>
                    <a:lstStyle>
                      <a:lvl1pPr algn="l" defTabSz="0">
                        <a:spcBef>
                          <a:spcPts val="4200"/>
                        </a:spcBef>
                        <a:defRPr sz="3200">
                          <a:solidFill>
                            <a:srgbClr val="000000"/>
                          </a:solidFill>
                          <a:latin typeface="Helvetica Light" charset="0"/>
                          <a:ea typeface="Helvetica Light" charset="0"/>
                          <a:cs typeface="Helvetica Light" charset="0"/>
                          <a:sym typeface="Helvetica Light" charset="0"/>
                        </a:defRPr>
                      </a:lvl1pPr>
                      <a:lvl2pPr algn="l" defTabSz="0">
                        <a:spcBef>
                          <a:spcPts val="4200"/>
                        </a:spcBef>
                        <a:defRPr sz="3200">
                          <a:solidFill>
                            <a:srgbClr val="000000"/>
                          </a:solidFill>
                          <a:latin typeface="Helvetica Light" charset="0"/>
                          <a:ea typeface="Helvetica Light" charset="0"/>
                          <a:cs typeface="Helvetica Light" charset="0"/>
                          <a:sym typeface="Helvetica Light" charset="0"/>
                        </a:defRPr>
                      </a:lvl2pPr>
                      <a:lvl3pPr algn="l" defTabSz="0">
                        <a:spcBef>
                          <a:spcPts val="4200"/>
                        </a:spcBef>
                        <a:defRPr sz="3200">
                          <a:solidFill>
                            <a:srgbClr val="000000"/>
                          </a:solidFill>
                          <a:latin typeface="Helvetica Light" charset="0"/>
                          <a:ea typeface="Helvetica Light" charset="0"/>
                          <a:cs typeface="Helvetica Light" charset="0"/>
                          <a:sym typeface="Helvetica Light" charset="0"/>
                        </a:defRPr>
                      </a:lvl3pPr>
                      <a:lvl4pPr algn="l" defTabSz="0">
                        <a:spcBef>
                          <a:spcPts val="4200"/>
                        </a:spcBef>
                        <a:defRPr sz="3200">
                          <a:solidFill>
                            <a:srgbClr val="000000"/>
                          </a:solidFill>
                          <a:latin typeface="Helvetica Light" charset="0"/>
                          <a:ea typeface="Helvetica Light" charset="0"/>
                          <a:cs typeface="Helvetica Light" charset="0"/>
                          <a:sym typeface="Helvetica Light" charset="0"/>
                        </a:defRPr>
                      </a:lvl4pPr>
                      <a:lvl5pPr algn="l" defTabSz="0">
                        <a:spcBef>
                          <a:spcPts val="4200"/>
                        </a:spcBef>
                        <a:defRPr sz="3200">
                          <a:solidFill>
                            <a:srgbClr val="000000"/>
                          </a:solidFill>
                          <a:latin typeface="Helvetica Light" charset="0"/>
                          <a:ea typeface="Helvetica Light" charset="0"/>
                          <a:cs typeface="Helvetica Light" charset="0"/>
                          <a:sym typeface="Helvetica Light" charset="0"/>
                        </a:defRPr>
                      </a:lvl5pPr>
                      <a:lvl6pPr marL="1371600" defTabSz="0" fontAlgn="base" hangingPunct="0">
                        <a:spcBef>
                          <a:spcPts val="4200"/>
                        </a:spcBef>
                        <a:spcAft>
                          <a:spcPct val="0"/>
                        </a:spcAft>
                        <a:defRPr sz="3200">
                          <a:solidFill>
                            <a:srgbClr val="000000"/>
                          </a:solidFill>
                          <a:latin typeface="Helvetica Light" charset="0"/>
                          <a:ea typeface="Helvetica Light" charset="0"/>
                          <a:cs typeface="Helvetica Light" charset="0"/>
                          <a:sym typeface="Helvetica Light" charset="0"/>
                        </a:defRPr>
                      </a:lvl6pPr>
                      <a:lvl7pPr marL="1828800" defTabSz="0" fontAlgn="base" hangingPunct="0">
                        <a:spcBef>
                          <a:spcPts val="4200"/>
                        </a:spcBef>
                        <a:spcAft>
                          <a:spcPct val="0"/>
                        </a:spcAft>
                        <a:defRPr sz="3200">
                          <a:solidFill>
                            <a:srgbClr val="000000"/>
                          </a:solidFill>
                          <a:latin typeface="Helvetica Light" charset="0"/>
                          <a:ea typeface="Helvetica Light" charset="0"/>
                          <a:cs typeface="Helvetica Light" charset="0"/>
                          <a:sym typeface="Helvetica Light" charset="0"/>
                        </a:defRPr>
                      </a:lvl7pPr>
                      <a:lvl8pPr marL="2286000" defTabSz="0" fontAlgn="base" hangingPunct="0">
                        <a:spcBef>
                          <a:spcPts val="4200"/>
                        </a:spcBef>
                        <a:spcAft>
                          <a:spcPct val="0"/>
                        </a:spcAft>
                        <a:defRPr sz="3200">
                          <a:solidFill>
                            <a:srgbClr val="000000"/>
                          </a:solidFill>
                          <a:latin typeface="Helvetica Light" charset="0"/>
                          <a:ea typeface="Helvetica Light" charset="0"/>
                          <a:cs typeface="Helvetica Light" charset="0"/>
                          <a:sym typeface="Helvetica Light" charset="0"/>
                        </a:defRPr>
                      </a:lvl8pPr>
                      <a:lvl9pPr marL="2743200" defTabSz="0" fontAlgn="base" hangingPunct="0">
                        <a:spcBef>
                          <a:spcPts val="4200"/>
                        </a:spcBef>
                        <a:spcAft>
                          <a:spcPct val="0"/>
                        </a:spcAft>
                        <a:defRPr sz="3200">
                          <a:solidFill>
                            <a:srgbClr val="000000"/>
                          </a:solidFill>
                          <a:latin typeface="Helvetica Light" charset="0"/>
                          <a:ea typeface="Helvetica Light" charset="0"/>
                          <a:cs typeface="Helvetica Light" charset="0"/>
                          <a:sym typeface="Helvetica Light" charset="0"/>
                        </a:defRPr>
                      </a:lvl9pPr>
                    </a:lstStyle>
                    <a:p>
                      <a:pPr marL="0" marR="0" lvl="0" indent="0" algn="r" defTabSz="0" rtl="0" eaLnBrk="1" fontAlgn="base" latinLnBrk="0" hangingPunct="0">
                        <a:lnSpc>
                          <a:spcPct val="115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mn-lt"/>
                          <a:ea typeface="Helvetica" charset="0"/>
                          <a:cs typeface="Helvetica" charset="0"/>
                          <a:sym typeface="Helvetica" charset="0"/>
                        </a:rPr>
                        <a:t>Australia-PASS</a:t>
                      </a:r>
                    </a:p>
                    <a:p>
                      <a:pPr marL="0" marR="0" lvl="0" indent="0" algn="r" defTabSz="0" rtl="0" eaLnBrk="1" fontAlgn="base" latinLnBrk="0" hangingPunct="0">
                        <a:lnSpc>
                          <a:spcPct val="115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mn-lt"/>
                          <a:ea typeface="Helvetica" charset="0"/>
                          <a:cs typeface="Helvetica" charset="0"/>
                          <a:sym typeface="Helvetica" charset="0"/>
                        </a:rPr>
                        <a:t>Europe-PASS</a:t>
                      </a:r>
                    </a:p>
                    <a:p>
                      <a:pPr marL="0" marR="0" lvl="0" indent="0" algn="r" defTabSz="0" rtl="0" eaLnBrk="1" fontAlgn="base" latinLnBrk="0" hangingPunct="0">
                        <a:lnSpc>
                          <a:spcPct val="115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mn-lt"/>
                          <a:ea typeface="Helvetica" charset="0"/>
                          <a:cs typeface="Helvetica" charset="0"/>
                          <a:sym typeface="Helvetica" charset="0"/>
                        </a:rPr>
                        <a:t>Japan-PASS</a:t>
                      </a:r>
                    </a:p>
                    <a:p>
                      <a:pPr marL="0" marR="0" lvl="0" indent="0" algn="r" defTabSz="0" rtl="0" eaLnBrk="1" fontAlgn="base" latinLnBrk="0" hangingPunct="0">
                        <a:lnSpc>
                          <a:spcPct val="115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mn-lt"/>
                          <a:ea typeface="Helvetica" charset="0"/>
                          <a:cs typeface="Helvetica" charset="0"/>
                          <a:sym typeface="Helvetica" charset="0"/>
                        </a:rPr>
                        <a:t>Italy-PASS</a:t>
                      </a:r>
                    </a:p>
                    <a:p>
                      <a:pPr marL="0" marR="0" lvl="0" indent="0" algn="r" defTabSz="0" rtl="0" eaLnBrk="1" fontAlgn="base" latinLnBrk="0" hangingPunct="0">
                        <a:lnSpc>
                          <a:spcPct val="115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mn-lt"/>
                          <a:ea typeface="Helvetica" charset="0"/>
                          <a:cs typeface="Helvetica" charset="0"/>
                          <a:sym typeface="Helvetica" charset="0"/>
                        </a:rPr>
                        <a:t>US-PASS</a:t>
                      </a:r>
                      <a:endParaRPr kumimoji="0" lang="en-US" altLang="en-US" sz="1400" b="0" i="0" u="none" strike="noStrike" cap="none" normalizeH="0" baseline="0" dirty="0" smtClean="0">
                        <a:ln>
                          <a:noFill/>
                        </a:ln>
                        <a:solidFill>
                          <a:srgbClr val="000000"/>
                        </a:solidFill>
                        <a:effectLst/>
                        <a:latin typeface="+mn-lt"/>
                        <a:ea typeface="Helvetica Light" charset="0"/>
                        <a:cs typeface="Helvetica Light" charset="0"/>
                        <a:sym typeface="Helvetica Light" charset="0"/>
                      </a:endParaRPr>
                    </a:p>
                  </a:txBody>
                  <a:tcPr marL="35719" marR="35719" marT="26785" marB="26785" anchor="ctr" horzOverflow="overflow">
                    <a:lnL w="12700" cap="flat" cmpd="sng" algn="ctr">
                      <a:solidFill>
                        <a:srgbClr val="CBCBCB"/>
                      </a:solidFill>
                      <a:prstDash val="solid"/>
                      <a:miter lim="0"/>
                      <a:headEnd type="none" w="med" len="med"/>
                      <a:tailEnd type="none" w="med" len="med"/>
                    </a:lnL>
                    <a:lnR w="12700" cap="flat" cmpd="sng" algn="ctr">
                      <a:solidFill>
                        <a:srgbClr val="CBCBCB"/>
                      </a:solidFill>
                      <a:prstDash val="solid"/>
                      <a:miter lim="0"/>
                      <a:headEnd type="none" w="med" len="med"/>
                      <a:tailEnd type="none" w="med" len="med"/>
                    </a:lnR>
                    <a:lnT w="12700" cap="flat" cmpd="sng" algn="ctr">
                      <a:solidFill>
                        <a:srgbClr val="CBCBCB"/>
                      </a:solidFill>
                      <a:prstDash val="solid"/>
                      <a:miter lim="0"/>
                      <a:headEnd type="none" w="med" len="med"/>
                      <a:tailEnd type="none" w="med" len="med"/>
                    </a:lnT>
                    <a:lnB w="12700" cap="flat" cmpd="sng" algn="ctr">
                      <a:solidFill>
                        <a:srgbClr val="CBCBCB"/>
                      </a:solidFill>
                      <a:prstDash val="solid"/>
                      <a:miter lim="0"/>
                      <a:headEnd type="none" w="med" len="med"/>
                      <a:tailEnd type="none" w="med" len="med"/>
                    </a:lnB>
                    <a:lnTlToBr>
                      <a:noFill/>
                    </a:lnTlToBr>
                    <a:lnBlToTr>
                      <a:noFill/>
                    </a:lnBlToTr>
                    <a:noFill/>
                  </a:tcPr>
                </a:tc>
                <a:tc>
                  <a:txBody>
                    <a:bodyPr/>
                    <a:lstStyle>
                      <a:lvl1pPr algn="l" defTabSz="0">
                        <a:spcBef>
                          <a:spcPts val="4200"/>
                        </a:spcBef>
                        <a:defRPr sz="3200">
                          <a:solidFill>
                            <a:srgbClr val="000000"/>
                          </a:solidFill>
                          <a:latin typeface="Helvetica Light" charset="0"/>
                          <a:ea typeface="Helvetica Light" charset="0"/>
                          <a:cs typeface="Helvetica Light" charset="0"/>
                          <a:sym typeface="Helvetica Light" charset="0"/>
                        </a:defRPr>
                      </a:lvl1pPr>
                      <a:lvl2pPr algn="l" defTabSz="0">
                        <a:spcBef>
                          <a:spcPts val="4200"/>
                        </a:spcBef>
                        <a:defRPr sz="3200">
                          <a:solidFill>
                            <a:srgbClr val="000000"/>
                          </a:solidFill>
                          <a:latin typeface="Helvetica Light" charset="0"/>
                          <a:ea typeface="Helvetica Light" charset="0"/>
                          <a:cs typeface="Helvetica Light" charset="0"/>
                          <a:sym typeface="Helvetica Light" charset="0"/>
                        </a:defRPr>
                      </a:lvl2pPr>
                      <a:lvl3pPr algn="l" defTabSz="0">
                        <a:spcBef>
                          <a:spcPts val="4200"/>
                        </a:spcBef>
                        <a:defRPr sz="3200">
                          <a:solidFill>
                            <a:srgbClr val="000000"/>
                          </a:solidFill>
                          <a:latin typeface="Helvetica Light" charset="0"/>
                          <a:ea typeface="Helvetica Light" charset="0"/>
                          <a:cs typeface="Helvetica Light" charset="0"/>
                          <a:sym typeface="Helvetica Light" charset="0"/>
                        </a:defRPr>
                      </a:lvl3pPr>
                      <a:lvl4pPr algn="l" defTabSz="0">
                        <a:spcBef>
                          <a:spcPts val="4200"/>
                        </a:spcBef>
                        <a:defRPr sz="3200">
                          <a:solidFill>
                            <a:srgbClr val="000000"/>
                          </a:solidFill>
                          <a:latin typeface="Helvetica Light" charset="0"/>
                          <a:ea typeface="Helvetica Light" charset="0"/>
                          <a:cs typeface="Helvetica Light" charset="0"/>
                          <a:sym typeface="Helvetica Light" charset="0"/>
                        </a:defRPr>
                      </a:lvl4pPr>
                      <a:lvl5pPr algn="l" defTabSz="0">
                        <a:spcBef>
                          <a:spcPts val="4200"/>
                        </a:spcBef>
                        <a:defRPr sz="3200">
                          <a:solidFill>
                            <a:srgbClr val="000000"/>
                          </a:solidFill>
                          <a:latin typeface="Helvetica Light" charset="0"/>
                          <a:ea typeface="Helvetica Light" charset="0"/>
                          <a:cs typeface="Helvetica Light" charset="0"/>
                          <a:sym typeface="Helvetica Light" charset="0"/>
                        </a:defRPr>
                      </a:lvl5pPr>
                      <a:lvl6pPr marL="1371600" defTabSz="0" fontAlgn="base" hangingPunct="0">
                        <a:spcBef>
                          <a:spcPts val="4200"/>
                        </a:spcBef>
                        <a:spcAft>
                          <a:spcPct val="0"/>
                        </a:spcAft>
                        <a:defRPr sz="3200">
                          <a:solidFill>
                            <a:srgbClr val="000000"/>
                          </a:solidFill>
                          <a:latin typeface="Helvetica Light" charset="0"/>
                          <a:ea typeface="Helvetica Light" charset="0"/>
                          <a:cs typeface="Helvetica Light" charset="0"/>
                          <a:sym typeface="Helvetica Light" charset="0"/>
                        </a:defRPr>
                      </a:lvl6pPr>
                      <a:lvl7pPr marL="1828800" defTabSz="0" fontAlgn="base" hangingPunct="0">
                        <a:spcBef>
                          <a:spcPts val="4200"/>
                        </a:spcBef>
                        <a:spcAft>
                          <a:spcPct val="0"/>
                        </a:spcAft>
                        <a:defRPr sz="3200">
                          <a:solidFill>
                            <a:srgbClr val="000000"/>
                          </a:solidFill>
                          <a:latin typeface="Helvetica Light" charset="0"/>
                          <a:ea typeface="Helvetica Light" charset="0"/>
                          <a:cs typeface="Helvetica Light" charset="0"/>
                          <a:sym typeface="Helvetica Light" charset="0"/>
                        </a:defRPr>
                      </a:lvl7pPr>
                      <a:lvl8pPr marL="2286000" defTabSz="0" fontAlgn="base" hangingPunct="0">
                        <a:spcBef>
                          <a:spcPts val="4200"/>
                        </a:spcBef>
                        <a:spcAft>
                          <a:spcPct val="0"/>
                        </a:spcAft>
                        <a:defRPr sz="3200">
                          <a:solidFill>
                            <a:srgbClr val="000000"/>
                          </a:solidFill>
                          <a:latin typeface="Helvetica Light" charset="0"/>
                          <a:ea typeface="Helvetica Light" charset="0"/>
                          <a:cs typeface="Helvetica Light" charset="0"/>
                          <a:sym typeface="Helvetica Light" charset="0"/>
                        </a:defRPr>
                      </a:lvl8pPr>
                      <a:lvl9pPr marL="2743200" defTabSz="0" fontAlgn="base" hangingPunct="0">
                        <a:spcBef>
                          <a:spcPts val="4200"/>
                        </a:spcBef>
                        <a:spcAft>
                          <a:spcPct val="0"/>
                        </a:spcAft>
                        <a:defRPr sz="3200">
                          <a:solidFill>
                            <a:srgbClr val="000000"/>
                          </a:solidFill>
                          <a:latin typeface="Helvetica Light" charset="0"/>
                          <a:ea typeface="Helvetica Light" charset="0"/>
                          <a:cs typeface="Helvetica Light" charset="0"/>
                          <a:sym typeface="Helvetica Light" charset="0"/>
                        </a:defRPr>
                      </a:lvl9pPr>
                    </a:lstStyle>
                    <a:p>
                      <a:pPr marL="0" marR="0" lvl="0" indent="0" algn="ctr" defTabSz="0" rtl="0" eaLnBrk="1"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smtClean="0">
                        <a:ln>
                          <a:noFill/>
                        </a:ln>
                        <a:solidFill>
                          <a:srgbClr val="000000"/>
                        </a:solidFill>
                        <a:effectLst/>
                        <a:latin typeface="+mn-lt"/>
                        <a:ea typeface="Helvetica" charset="0"/>
                        <a:cs typeface="Helvetica" charset="0"/>
                        <a:sym typeface="Helvetica" charset="0"/>
                      </a:endParaRPr>
                    </a:p>
                  </a:txBody>
                  <a:tcPr marL="35719" marR="35719" marT="26785" marB="26785" anchor="ctr" horzOverflow="overflow">
                    <a:lnL w="12700" cap="flat" cmpd="sng" algn="ctr">
                      <a:solidFill>
                        <a:srgbClr val="CBCBCB"/>
                      </a:solidFill>
                      <a:prstDash val="solid"/>
                      <a:miter lim="0"/>
                      <a:headEnd type="none" w="med" len="med"/>
                      <a:tailEnd type="none" w="med" len="med"/>
                    </a:lnL>
                    <a:lnR w="12700" cap="flat" cmpd="sng" algn="ctr">
                      <a:solidFill>
                        <a:srgbClr val="CBCBCB"/>
                      </a:solidFill>
                      <a:prstDash val="solid"/>
                      <a:miter lim="0"/>
                      <a:headEnd type="none" w="med" len="med"/>
                      <a:tailEnd type="none" w="med" len="med"/>
                    </a:lnR>
                    <a:lnT w="12700" cap="flat" cmpd="sng" algn="ctr">
                      <a:solidFill>
                        <a:srgbClr val="CBCBCB"/>
                      </a:solidFill>
                      <a:prstDash val="solid"/>
                      <a:miter lim="0"/>
                      <a:headEnd type="none" w="med" len="med"/>
                      <a:tailEnd type="none" w="med" len="med"/>
                    </a:lnT>
                    <a:lnB w="12700" cap="flat" cmpd="sng" algn="ctr">
                      <a:solidFill>
                        <a:srgbClr val="CBCBCB"/>
                      </a:solidFill>
                      <a:prstDash val="solid"/>
                      <a:miter lim="0"/>
                      <a:headEnd type="none" w="med" len="med"/>
                      <a:tailEnd type="none" w="med" len="med"/>
                    </a:lnB>
                    <a:lnTlToBr>
                      <a:noFill/>
                    </a:lnTlToBr>
                    <a:lnBlToTr>
                      <a:noFill/>
                    </a:lnBlToTr>
                    <a:noFill/>
                  </a:tcPr>
                </a:tc>
                <a:tc>
                  <a:txBody>
                    <a:bodyPr/>
                    <a:lstStyle>
                      <a:lvl1pPr algn="l" defTabSz="0">
                        <a:spcBef>
                          <a:spcPts val="4200"/>
                        </a:spcBef>
                        <a:defRPr sz="3200">
                          <a:solidFill>
                            <a:srgbClr val="000000"/>
                          </a:solidFill>
                          <a:latin typeface="Helvetica Light" charset="0"/>
                          <a:ea typeface="Helvetica Light" charset="0"/>
                          <a:cs typeface="Helvetica Light" charset="0"/>
                          <a:sym typeface="Helvetica Light" charset="0"/>
                        </a:defRPr>
                      </a:lvl1pPr>
                      <a:lvl2pPr algn="l" defTabSz="0">
                        <a:spcBef>
                          <a:spcPts val="4200"/>
                        </a:spcBef>
                        <a:defRPr sz="3200">
                          <a:solidFill>
                            <a:srgbClr val="000000"/>
                          </a:solidFill>
                          <a:latin typeface="Helvetica Light" charset="0"/>
                          <a:ea typeface="Helvetica Light" charset="0"/>
                          <a:cs typeface="Helvetica Light" charset="0"/>
                          <a:sym typeface="Helvetica Light" charset="0"/>
                        </a:defRPr>
                      </a:lvl2pPr>
                      <a:lvl3pPr algn="l" defTabSz="0">
                        <a:spcBef>
                          <a:spcPts val="4200"/>
                        </a:spcBef>
                        <a:defRPr sz="3200">
                          <a:solidFill>
                            <a:srgbClr val="000000"/>
                          </a:solidFill>
                          <a:latin typeface="Helvetica Light" charset="0"/>
                          <a:ea typeface="Helvetica Light" charset="0"/>
                          <a:cs typeface="Helvetica Light" charset="0"/>
                          <a:sym typeface="Helvetica Light" charset="0"/>
                        </a:defRPr>
                      </a:lvl3pPr>
                      <a:lvl4pPr algn="l" defTabSz="0">
                        <a:spcBef>
                          <a:spcPts val="4200"/>
                        </a:spcBef>
                        <a:defRPr sz="3200">
                          <a:solidFill>
                            <a:srgbClr val="000000"/>
                          </a:solidFill>
                          <a:latin typeface="Helvetica Light" charset="0"/>
                          <a:ea typeface="Helvetica Light" charset="0"/>
                          <a:cs typeface="Helvetica Light" charset="0"/>
                          <a:sym typeface="Helvetica Light" charset="0"/>
                        </a:defRPr>
                      </a:lvl4pPr>
                      <a:lvl5pPr algn="l" defTabSz="0">
                        <a:spcBef>
                          <a:spcPts val="4200"/>
                        </a:spcBef>
                        <a:defRPr sz="3200">
                          <a:solidFill>
                            <a:srgbClr val="000000"/>
                          </a:solidFill>
                          <a:latin typeface="Helvetica Light" charset="0"/>
                          <a:ea typeface="Helvetica Light" charset="0"/>
                          <a:cs typeface="Helvetica Light" charset="0"/>
                          <a:sym typeface="Helvetica Light" charset="0"/>
                        </a:defRPr>
                      </a:lvl5pPr>
                      <a:lvl6pPr marL="1371600" defTabSz="0" fontAlgn="base" hangingPunct="0">
                        <a:spcBef>
                          <a:spcPts val="4200"/>
                        </a:spcBef>
                        <a:spcAft>
                          <a:spcPct val="0"/>
                        </a:spcAft>
                        <a:defRPr sz="3200">
                          <a:solidFill>
                            <a:srgbClr val="000000"/>
                          </a:solidFill>
                          <a:latin typeface="Helvetica Light" charset="0"/>
                          <a:ea typeface="Helvetica Light" charset="0"/>
                          <a:cs typeface="Helvetica Light" charset="0"/>
                          <a:sym typeface="Helvetica Light" charset="0"/>
                        </a:defRPr>
                      </a:lvl6pPr>
                      <a:lvl7pPr marL="1828800" defTabSz="0" fontAlgn="base" hangingPunct="0">
                        <a:spcBef>
                          <a:spcPts val="4200"/>
                        </a:spcBef>
                        <a:spcAft>
                          <a:spcPct val="0"/>
                        </a:spcAft>
                        <a:defRPr sz="3200">
                          <a:solidFill>
                            <a:srgbClr val="000000"/>
                          </a:solidFill>
                          <a:latin typeface="Helvetica Light" charset="0"/>
                          <a:ea typeface="Helvetica Light" charset="0"/>
                          <a:cs typeface="Helvetica Light" charset="0"/>
                          <a:sym typeface="Helvetica Light" charset="0"/>
                        </a:defRPr>
                      </a:lvl7pPr>
                      <a:lvl8pPr marL="2286000" defTabSz="0" fontAlgn="base" hangingPunct="0">
                        <a:spcBef>
                          <a:spcPts val="4200"/>
                        </a:spcBef>
                        <a:spcAft>
                          <a:spcPct val="0"/>
                        </a:spcAft>
                        <a:defRPr sz="3200">
                          <a:solidFill>
                            <a:srgbClr val="000000"/>
                          </a:solidFill>
                          <a:latin typeface="Helvetica Light" charset="0"/>
                          <a:ea typeface="Helvetica Light" charset="0"/>
                          <a:cs typeface="Helvetica Light" charset="0"/>
                          <a:sym typeface="Helvetica Light" charset="0"/>
                        </a:defRPr>
                      </a:lvl8pPr>
                      <a:lvl9pPr marL="2743200" defTabSz="0" fontAlgn="base" hangingPunct="0">
                        <a:spcBef>
                          <a:spcPts val="4200"/>
                        </a:spcBef>
                        <a:spcAft>
                          <a:spcPct val="0"/>
                        </a:spcAft>
                        <a:defRPr sz="3200">
                          <a:solidFill>
                            <a:srgbClr val="000000"/>
                          </a:solidFill>
                          <a:latin typeface="Helvetica Light" charset="0"/>
                          <a:ea typeface="Helvetica Light" charset="0"/>
                          <a:cs typeface="Helvetica Light" charset="0"/>
                          <a:sym typeface="Helvetica Light" charset="0"/>
                        </a:defRPr>
                      </a:lvl9pPr>
                    </a:lstStyle>
                    <a:p>
                      <a:pPr marL="0" marR="0" lvl="0" indent="0" algn="l" defTabSz="0" rtl="0" eaLnBrk="1" fontAlgn="base" latinLnBrk="0" hangingPunct="0">
                        <a:lnSpc>
                          <a:spcPct val="12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mn-lt"/>
                          <a:ea typeface="Helvetica" charset="0"/>
                          <a:cs typeface="Helvetica" charset="0"/>
                          <a:sym typeface="Helvetica" charset="0"/>
                        </a:rPr>
                        <a:t>34 (2.9)</a:t>
                      </a:r>
                    </a:p>
                    <a:p>
                      <a:pPr marL="0" marR="0" lvl="0" indent="0" algn="l" defTabSz="0" rtl="0" eaLnBrk="1" fontAlgn="base" latinLnBrk="0" hangingPunct="0">
                        <a:lnSpc>
                          <a:spcPct val="12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mn-lt"/>
                          <a:ea typeface="Helvetica" charset="0"/>
                          <a:cs typeface="Helvetica" charset="0"/>
                          <a:sym typeface="Helvetica" charset="0"/>
                        </a:rPr>
                        <a:t>419 (35.3)</a:t>
                      </a:r>
                    </a:p>
                    <a:p>
                      <a:pPr marL="0" marR="0" lvl="0" indent="0" algn="l" defTabSz="0" rtl="0" eaLnBrk="1" fontAlgn="base" latinLnBrk="0" hangingPunct="0">
                        <a:lnSpc>
                          <a:spcPct val="12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mn-lt"/>
                          <a:ea typeface="Helvetica" charset="0"/>
                          <a:cs typeface="Helvetica" charset="0"/>
                          <a:sym typeface="Helvetica" charset="0"/>
                        </a:rPr>
                        <a:t>361 (30.4)</a:t>
                      </a:r>
                    </a:p>
                    <a:p>
                      <a:pPr marL="0" marR="0" lvl="0" indent="0" algn="l" defTabSz="0" rtl="0" eaLnBrk="1" fontAlgn="base" latinLnBrk="0" hangingPunct="0">
                        <a:lnSpc>
                          <a:spcPct val="12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mn-lt"/>
                          <a:ea typeface="Helvetica" charset="0"/>
                          <a:cs typeface="Helvetica" charset="0"/>
                          <a:sym typeface="Helvetica" charset="0"/>
                        </a:rPr>
                        <a:t>281 (23.6)</a:t>
                      </a:r>
                    </a:p>
                    <a:p>
                      <a:pPr marL="0" marR="0" lvl="0" indent="0" algn="l" defTabSz="0" rtl="0" eaLnBrk="1" fontAlgn="base" latinLnBrk="0" hangingPunct="0">
                        <a:lnSpc>
                          <a:spcPct val="12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mn-lt"/>
                          <a:ea typeface="Helvetica" charset="0"/>
                          <a:cs typeface="Helvetica" charset="0"/>
                          <a:sym typeface="Helvetica" charset="0"/>
                        </a:rPr>
                        <a:t>93 (7.8)</a:t>
                      </a:r>
                      <a:endParaRPr kumimoji="0" lang="en-US" altLang="en-US" sz="1400" b="0" i="0" u="none" strike="noStrike" cap="none" normalizeH="0" baseline="0" dirty="0" smtClean="0">
                        <a:ln>
                          <a:noFill/>
                        </a:ln>
                        <a:solidFill>
                          <a:srgbClr val="000000"/>
                        </a:solidFill>
                        <a:effectLst/>
                        <a:latin typeface="+mn-lt"/>
                        <a:ea typeface="Helvetica Light" charset="0"/>
                        <a:cs typeface="Helvetica Light" charset="0"/>
                        <a:sym typeface="Helvetica Light" charset="0"/>
                      </a:endParaRPr>
                    </a:p>
                  </a:txBody>
                  <a:tcPr marL="35719" marR="35719" marT="26785" marB="26785" anchor="ctr" horzOverflow="overflow">
                    <a:lnL w="12700" cap="flat" cmpd="sng" algn="ctr">
                      <a:solidFill>
                        <a:srgbClr val="CBCBCB"/>
                      </a:solidFill>
                      <a:prstDash val="solid"/>
                      <a:miter lim="0"/>
                      <a:headEnd type="none" w="med" len="med"/>
                      <a:tailEnd type="none" w="med" len="med"/>
                    </a:lnL>
                    <a:lnR w="12700" cap="flat" cmpd="sng" algn="ctr">
                      <a:solidFill>
                        <a:srgbClr val="CBCBCB"/>
                      </a:solidFill>
                      <a:prstDash val="solid"/>
                      <a:miter lim="0"/>
                      <a:headEnd type="none" w="med" len="med"/>
                      <a:tailEnd type="none" w="med" len="med"/>
                    </a:lnR>
                    <a:lnT w="12700" cap="flat" cmpd="sng" algn="ctr">
                      <a:solidFill>
                        <a:srgbClr val="CBCBCB"/>
                      </a:solidFill>
                      <a:prstDash val="solid"/>
                      <a:miter lim="0"/>
                      <a:headEnd type="none" w="med" len="med"/>
                      <a:tailEnd type="none" w="med" len="med"/>
                    </a:lnT>
                    <a:lnB w="12700" cap="flat" cmpd="sng" algn="ctr">
                      <a:solidFill>
                        <a:srgbClr val="CBCBCB"/>
                      </a:solidFill>
                      <a:prstDash val="solid"/>
                      <a:miter lim="0"/>
                      <a:headEnd type="none" w="med" len="med"/>
                      <a:tailEnd type="none" w="med" len="med"/>
                    </a:lnB>
                    <a:lnTlToBr>
                      <a:noFill/>
                    </a:lnTlToBr>
                    <a:lnBlToTr>
                      <a:noFill/>
                    </a:lnBlToTr>
                    <a:noFill/>
                  </a:tcPr>
                </a:tc>
              </a:tr>
            </a:tbl>
          </a:graphicData>
        </a:graphic>
      </p:graphicFrame>
      <p:sp>
        <p:nvSpPr>
          <p:cNvPr id="2" name="Rectangle 1"/>
          <p:cNvSpPr>
            <a:spLocks noChangeArrowheads="1"/>
          </p:cNvSpPr>
          <p:nvPr/>
        </p:nvSpPr>
        <p:spPr bwMode="auto">
          <a:xfrm>
            <a:off x="4800600" y="4171950"/>
            <a:ext cx="2743200" cy="838200"/>
          </a:xfrm>
          <a:prstGeom prst="rect">
            <a:avLst/>
          </a:prstGeom>
          <a:noFill/>
          <a:ln w="38100">
            <a:solidFill>
              <a:srgbClr val="FF0000"/>
            </a:solidFill>
            <a:miter lim="0"/>
            <a:headEnd/>
            <a:tailEnd/>
          </a:ln>
          <a:effectLst>
            <a:outerShdw blurRad="38100" dist="26940" dir="5400000" algn="ctr" rotWithShape="0">
              <a:srgbClr val="000000">
                <a:alpha val="50000"/>
              </a:srgbClr>
            </a:outerShdw>
          </a:effectLst>
          <a:extLst>
            <a:ext uri="{909E8E84-426E-40dd-AFC4-6F175D3DCCD1}">
              <a14:hiddenFill xmlns:a14="http://schemas.microsoft.com/office/drawing/2010/main">
                <a:solidFill>
                  <a:srgbClr val="FFFFFF"/>
                </a:solidFill>
              </a14:hiddenFill>
            </a:ext>
          </a:extLst>
        </p:spPr>
        <p:txBody>
          <a:bodyPr lIns="50800" tIns="50800" rIns="50800" bIns="50800" anchor="ctr"/>
          <a:lstStyle/>
          <a:p>
            <a:pPr marL="228600" defTabSz="584200">
              <a:defRPr/>
            </a:pPr>
            <a:endParaRPr lang="en-US" sz="3600">
              <a:ea typeface="Helvetica Light" charset="0"/>
              <a:cs typeface="+mn-cs"/>
            </a:endParaRPr>
          </a:p>
        </p:txBody>
      </p:sp>
      <p:sp>
        <p:nvSpPr>
          <p:cNvPr id="4113" name="Rectangle 2"/>
          <p:cNvSpPr>
            <a:spLocks noChangeArrowheads="1"/>
          </p:cNvSpPr>
          <p:nvPr/>
        </p:nvSpPr>
        <p:spPr bwMode="auto">
          <a:xfrm>
            <a:off x="15875" y="15875"/>
            <a:ext cx="45720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b="1" dirty="0">
                <a:solidFill>
                  <a:schemeClr val="accent2">
                    <a:lumMod val="75000"/>
                  </a:schemeClr>
                </a:solidFill>
              </a:rPr>
              <a:t>Patient data meta-analysis of Post Authorization Safety Surveillance (PASS) studies of hemophilia A patients treated with </a:t>
            </a:r>
            <a:r>
              <a:rPr lang="en-US" sz="2000" b="1" dirty="0" err="1">
                <a:solidFill>
                  <a:schemeClr val="accent2">
                    <a:lumMod val="75000"/>
                  </a:schemeClr>
                </a:solidFill>
              </a:rPr>
              <a:t>rAHF</a:t>
            </a:r>
            <a:r>
              <a:rPr lang="en-US" sz="2000" b="1" dirty="0">
                <a:solidFill>
                  <a:schemeClr val="accent2">
                    <a:lumMod val="75000"/>
                  </a:schemeClr>
                </a:solidFill>
              </a:rPr>
              <a:t>-PFM </a:t>
            </a:r>
          </a:p>
        </p:txBody>
      </p:sp>
      <p:sp>
        <p:nvSpPr>
          <p:cNvPr id="7" name="Text Placeholder 7"/>
          <p:cNvSpPr>
            <a:spLocks noGrp="1"/>
          </p:cNvSpPr>
          <p:nvPr>
            <p:ph type="body" sz="quarter" idx="4294967295"/>
          </p:nvPr>
        </p:nvSpPr>
        <p:spPr>
          <a:xfrm>
            <a:off x="457200" y="4594623"/>
            <a:ext cx="8229600" cy="434577"/>
          </a:xfrm>
          <a:prstGeom prst="rect">
            <a:avLst/>
          </a:prstGeom>
        </p:spPr>
        <p:txBody>
          <a:bodyPr/>
          <a:lstStyle/>
          <a:p>
            <a:pPr marL="0" indent="0">
              <a:buNone/>
            </a:pPr>
            <a:r>
              <a:rPr lang="it-IT" sz="1100" dirty="0" smtClean="0"/>
              <a:t>Iorio A, et al. </a:t>
            </a:r>
            <a:r>
              <a:rPr lang="en-GB" sz="1100" i="1" dirty="0"/>
              <a:t>Haemophilia </a:t>
            </a:r>
            <a:r>
              <a:rPr lang="en-GB" sz="1100" dirty="0" smtClean="0"/>
              <a:t>2014;20:777–783.</a:t>
            </a:r>
            <a:endParaRPr lang="it-IT" sz="1100" dirty="0"/>
          </a:p>
          <a:p>
            <a:pPr marL="0" indent="0">
              <a:buNone/>
            </a:pPr>
            <a:endParaRPr lang="en-GB" sz="1100" dirty="0"/>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697" name="Group 1"/>
          <p:cNvGraphicFramePr>
            <a:graphicFrameLocks noGrp="1"/>
          </p:cNvGraphicFramePr>
          <p:nvPr>
            <p:extLst>
              <p:ext uri="{D42A27DB-BD31-4B8C-83A1-F6EECF244321}">
                <p14:modId xmlns:p14="http://schemas.microsoft.com/office/powerpoint/2010/main" val="2440353203"/>
              </p:ext>
            </p:extLst>
          </p:nvPr>
        </p:nvGraphicFramePr>
        <p:xfrm>
          <a:off x="398819" y="737895"/>
          <a:ext cx="8301755" cy="3741800"/>
        </p:xfrm>
        <a:graphic>
          <a:graphicData uri="http://schemas.openxmlformats.org/drawingml/2006/table">
            <a:tbl>
              <a:tblPr/>
              <a:tblGrid>
                <a:gridCol w="4255226"/>
                <a:gridCol w="1773011"/>
                <a:gridCol w="2273518"/>
              </a:tblGrid>
              <a:tr h="262230">
                <a:tc>
                  <a:txBody>
                    <a:bodyPr/>
                    <a:lstStyle/>
                    <a:p>
                      <a:pPr marL="0" marR="0" lvl="0" indent="0" algn="ctr" defTabSz="0" rtl="0" eaLnBrk="1" fontAlgn="base" latinLnBrk="0" hangingPunct="0">
                        <a:lnSpc>
                          <a:spcPct val="115000"/>
                        </a:lnSpc>
                        <a:spcBef>
                          <a:spcPct val="0"/>
                        </a:spcBef>
                        <a:spcAft>
                          <a:spcPct val="0"/>
                        </a:spcAft>
                        <a:buClrTx/>
                        <a:buSzTx/>
                        <a:buFontTx/>
                        <a:buNone/>
                        <a:tabLst/>
                      </a:pPr>
                      <a:r>
                        <a:rPr kumimoji="0" lang="en-US" sz="1800" b="1" i="0" u="none" strike="noStrike" cap="none" normalizeH="0" baseline="0" dirty="0">
                          <a:ln>
                            <a:noFill/>
                          </a:ln>
                          <a:solidFill>
                            <a:schemeClr val="bg1"/>
                          </a:solidFill>
                          <a:effectLst/>
                          <a:latin typeface="+mn-lt"/>
                          <a:ea typeface="MS PGothic" charset="0"/>
                          <a:cs typeface="MS PGothic" charset="0"/>
                          <a:sym typeface="Calibri" charset="0"/>
                        </a:rPr>
                        <a:t>Characteristics, n (%)</a:t>
                      </a:r>
                      <a:endParaRPr kumimoji="0" lang="en-US" sz="1800" b="1" i="0" u="none" strike="noStrike" cap="none" normalizeH="0" baseline="0" dirty="0">
                        <a:ln>
                          <a:noFill/>
                        </a:ln>
                        <a:solidFill>
                          <a:schemeClr val="bg1"/>
                        </a:solidFill>
                        <a:effectLst/>
                        <a:latin typeface="+mn-lt"/>
                        <a:ea typeface="MS PGothic" charset="0"/>
                        <a:cs typeface="MS PGothic" charset="0"/>
                        <a:sym typeface="Helvetica Light" charset="0"/>
                      </a:endParaRPr>
                    </a:p>
                  </a:txBody>
                  <a:tcPr marL="44648" marR="44648" marT="0" marB="0" anchor="ctr" horzOverflow="overflow">
                    <a:lnL w="12700" cap="flat" cmpd="sng" algn="ctr">
                      <a:solidFill>
                        <a:srgbClr val="CBCBCB"/>
                      </a:solidFill>
                      <a:prstDash val="solid"/>
                      <a:miter lim="0"/>
                      <a:headEnd type="none" w="med" len="med"/>
                      <a:tailEnd type="none" w="med" len="med"/>
                    </a:lnL>
                    <a:lnR w="12700" cap="flat" cmpd="sng" algn="ctr">
                      <a:solidFill>
                        <a:srgbClr val="CBCBCB"/>
                      </a:solidFill>
                      <a:prstDash val="solid"/>
                      <a:miter lim="0"/>
                      <a:headEnd type="none" w="med" len="med"/>
                      <a:tailEnd type="none" w="med" len="med"/>
                    </a:lnR>
                    <a:lnT w="12700" cap="flat" cmpd="sng" algn="ctr">
                      <a:solidFill>
                        <a:srgbClr val="CBCBCB"/>
                      </a:solidFill>
                      <a:prstDash val="solid"/>
                      <a:miter lim="0"/>
                      <a:headEnd type="none" w="med" len="med"/>
                      <a:tailEnd type="none" w="med" len="med"/>
                    </a:lnT>
                    <a:lnB w="12700" cap="flat" cmpd="sng" algn="ctr">
                      <a:solidFill>
                        <a:srgbClr val="CBCBCB"/>
                      </a:solidFill>
                      <a:prstDash val="solid"/>
                      <a:miter lim="0"/>
                      <a:headEnd type="none" w="med" len="med"/>
                      <a:tailEnd type="none" w="med" len="med"/>
                    </a:lnB>
                    <a:lnTlToBr>
                      <a:noFill/>
                    </a:lnTlToBr>
                    <a:lnBlToTr>
                      <a:noFill/>
                    </a:lnBlToTr>
                    <a:solidFill>
                      <a:schemeClr val="accent2">
                        <a:lumMod val="75000"/>
                      </a:schemeClr>
                    </a:solidFill>
                  </a:tcPr>
                </a:tc>
                <a:tc>
                  <a:txBody>
                    <a:bodyPr/>
                    <a:lstStyle/>
                    <a:p>
                      <a:pPr marL="0" marR="0" lvl="0" indent="0" algn="ctr" defTabSz="0" rtl="0" eaLnBrk="1" fontAlgn="base" latinLnBrk="0" hangingPunct="0">
                        <a:lnSpc>
                          <a:spcPct val="115000"/>
                        </a:lnSpc>
                        <a:spcBef>
                          <a:spcPct val="0"/>
                        </a:spcBef>
                        <a:spcAft>
                          <a:spcPct val="0"/>
                        </a:spcAft>
                        <a:buClrTx/>
                        <a:buSzTx/>
                        <a:buFontTx/>
                        <a:buNone/>
                        <a:tabLst/>
                      </a:pPr>
                      <a:r>
                        <a:rPr kumimoji="0" lang="en-US" sz="1800" b="0" i="0" u="none" strike="noStrike" cap="none" normalizeH="0" baseline="0" dirty="0" err="1">
                          <a:ln>
                            <a:noFill/>
                          </a:ln>
                          <a:solidFill>
                            <a:schemeClr val="bg1"/>
                          </a:solidFill>
                          <a:effectLst/>
                          <a:latin typeface="+mn-lt"/>
                          <a:ea typeface="MS PGothic" charset="0"/>
                          <a:cs typeface="MS PGothic" charset="0"/>
                          <a:sym typeface="Calibri" charset="0"/>
                        </a:rPr>
                        <a:t>Num</a:t>
                      </a:r>
                      <a:r>
                        <a:rPr kumimoji="0" lang="en-US" sz="1800" b="0" i="0" u="none" strike="noStrike" cap="none" normalizeH="0" baseline="0" dirty="0">
                          <a:ln>
                            <a:noFill/>
                          </a:ln>
                          <a:solidFill>
                            <a:schemeClr val="bg1"/>
                          </a:solidFill>
                          <a:effectLst/>
                          <a:latin typeface="+mn-lt"/>
                          <a:ea typeface="MS PGothic" charset="0"/>
                          <a:cs typeface="MS PGothic" charset="0"/>
                          <a:sym typeface="Calibri" charset="0"/>
                        </a:rPr>
                        <a:t> (%)</a:t>
                      </a:r>
                    </a:p>
                  </a:txBody>
                  <a:tcPr marL="44648" marR="44648" marT="0" marB="0" anchor="ctr" horzOverflow="overflow">
                    <a:lnL w="12700" cap="flat" cmpd="sng" algn="ctr">
                      <a:solidFill>
                        <a:srgbClr val="CBCBCB"/>
                      </a:solidFill>
                      <a:prstDash val="solid"/>
                      <a:miter lim="0"/>
                      <a:headEnd type="none" w="med" len="med"/>
                      <a:tailEnd type="none" w="med" len="med"/>
                    </a:lnL>
                    <a:lnR w="12700" cap="flat" cmpd="sng" algn="ctr">
                      <a:solidFill>
                        <a:srgbClr val="CBCBCB"/>
                      </a:solidFill>
                      <a:prstDash val="solid"/>
                      <a:miter lim="0"/>
                      <a:headEnd type="none" w="med" len="med"/>
                      <a:tailEnd type="none" w="med" len="med"/>
                    </a:lnR>
                    <a:lnT w="12700" cap="flat" cmpd="sng" algn="ctr">
                      <a:solidFill>
                        <a:srgbClr val="CBCBCB"/>
                      </a:solidFill>
                      <a:prstDash val="solid"/>
                      <a:miter lim="0"/>
                      <a:headEnd type="none" w="med" len="med"/>
                      <a:tailEnd type="none" w="med" len="med"/>
                    </a:lnT>
                    <a:lnB w="12700" cap="flat" cmpd="sng" algn="ctr">
                      <a:solidFill>
                        <a:srgbClr val="CBCBCB"/>
                      </a:solidFill>
                      <a:prstDash val="solid"/>
                      <a:miter lim="0"/>
                      <a:headEnd type="none" w="med" len="med"/>
                      <a:tailEnd type="none" w="med" len="med"/>
                    </a:lnB>
                    <a:lnTlToBr>
                      <a:noFill/>
                    </a:lnTlToBr>
                    <a:lnBlToTr>
                      <a:noFill/>
                    </a:lnBlToTr>
                    <a:solidFill>
                      <a:schemeClr val="accent2">
                        <a:lumMod val="75000"/>
                      </a:schemeClr>
                    </a:solidFill>
                  </a:tcPr>
                </a:tc>
                <a:tc>
                  <a:txBody>
                    <a:bodyPr/>
                    <a:lstStyle/>
                    <a:p>
                      <a:pPr marL="0" marR="0" lvl="0" indent="0" algn="ctr" defTabSz="0" rtl="0" eaLnBrk="1" fontAlgn="base" latinLnBrk="0" hangingPunct="0">
                        <a:lnSpc>
                          <a:spcPct val="115000"/>
                        </a:lnSpc>
                        <a:spcBef>
                          <a:spcPct val="0"/>
                        </a:spcBef>
                        <a:spcAft>
                          <a:spcPct val="0"/>
                        </a:spcAft>
                        <a:buClrTx/>
                        <a:buSzTx/>
                        <a:buFontTx/>
                        <a:buNone/>
                        <a:tabLst/>
                      </a:pPr>
                      <a:r>
                        <a:rPr kumimoji="0" lang="it-IT" sz="1800" b="0" i="0" u="none" strike="noStrike" cap="none" normalizeH="0" baseline="0" dirty="0" smtClean="0">
                          <a:ln>
                            <a:noFill/>
                          </a:ln>
                          <a:solidFill>
                            <a:schemeClr val="bg1"/>
                          </a:solidFill>
                          <a:effectLst/>
                          <a:latin typeface="+mn-lt"/>
                          <a:ea typeface="MS PGothic" charset="0"/>
                          <a:cs typeface="MS PGothic" charset="0"/>
                          <a:sym typeface="Helvetica Light" charset="0"/>
                        </a:rPr>
                        <a:t>ABR</a:t>
                      </a:r>
                      <a:endParaRPr kumimoji="0" lang="it-IT" sz="1800" b="0" i="0" u="none" strike="noStrike" cap="none" normalizeH="0" baseline="0" dirty="0">
                        <a:ln>
                          <a:noFill/>
                        </a:ln>
                        <a:solidFill>
                          <a:schemeClr val="bg1"/>
                        </a:solidFill>
                        <a:effectLst/>
                        <a:latin typeface="+mn-lt"/>
                        <a:ea typeface="MS PGothic" charset="0"/>
                        <a:cs typeface="MS PGothic" charset="0"/>
                        <a:sym typeface="Helvetica Light" charset="0"/>
                      </a:endParaRPr>
                    </a:p>
                  </a:txBody>
                  <a:tcPr marL="44648" marR="44648" marT="0" marB="0" anchor="ctr" horzOverflow="overflow">
                    <a:lnL w="12700" cap="flat" cmpd="sng" algn="ctr">
                      <a:solidFill>
                        <a:srgbClr val="CBCBCB"/>
                      </a:solidFill>
                      <a:prstDash val="solid"/>
                      <a:miter lim="0"/>
                      <a:headEnd type="none" w="med" len="med"/>
                      <a:tailEnd type="none" w="med" len="med"/>
                    </a:lnL>
                    <a:lnR w="12700" cap="flat" cmpd="sng" algn="ctr">
                      <a:solidFill>
                        <a:srgbClr val="CBCBCB"/>
                      </a:solidFill>
                      <a:prstDash val="solid"/>
                      <a:miter lim="0"/>
                      <a:headEnd type="none" w="med" len="med"/>
                      <a:tailEnd type="none" w="med" len="med"/>
                    </a:lnR>
                    <a:lnT w="12700" cap="flat" cmpd="sng" algn="ctr">
                      <a:solidFill>
                        <a:srgbClr val="CBCBCB"/>
                      </a:solidFill>
                      <a:prstDash val="solid"/>
                      <a:miter lim="0"/>
                      <a:headEnd type="none" w="med" len="med"/>
                      <a:tailEnd type="none" w="med" len="med"/>
                    </a:lnT>
                    <a:lnB w="12700" cap="flat" cmpd="sng" algn="ctr">
                      <a:solidFill>
                        <a:srgbClr val="CBCBCB"/>
                      </a:solidFill>
                      <a:prstDash val="solid"/>
                      <a:miter lim="0"/>
                      <a:headEnd type="none" w="med" len="med"/>
                      <a:tailEnd type="none" w="med" len="med"/>
                    </a:lnB>
                    <a:lnTlToBr>
                      <a:noFill/>
                    </a:lnTlToBr>
                    <a:lnBlToTr>
                      <a:noFill/>
                    </a:lnBlToTr>
                    <a:solidFill>
                      <a:schemeClr val="accent2">
                        <a:lumMod val="75000"/>
                      </a:schemeClr>
                    </a:solidFill>
                  </a:tcPr>
                </a:tc>
              </a:tr>
              <a:tr h="380964">
                <a:tc>
                  <a:txBody>
                    <a:bodyPr/>
                    <a:lstStyle/>
                    <a:p>
                      <a:pPr marL="0" marR="0" lvl="0" indent="0" algn="l" defTabSz="0" rtl="0" eaLnBrk="1" fontAlgn="base" latinLnBrk="0" hangingPunct="0">
                        <a:lnSpc>
                          <a:spcPct val="115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mn-lt"/>
                          <a:ea typeface="MS PGothic" charset="0"/>
                          <a:cs typeface="MS PGothic" charset="0"/>
                          <a:sym typeface="Calibri" charset="0"/>
                        </a:rPr>
                        <a:t>&gt;150 previous EDs</a:t>
                      </a:r>
                    </a:p>
                  </a:txBody>
                  <a:tcPr marL="44648" marR="44648" marT="0" marB="0" anchor="ctr" horzOverflow="overflow">
                    <a:lnL w="12700" cap="flat" cmpd="sng" algn="ctr">
                      <a:solidFill>
                        <a:srgbClr val="CBCBCB"/>
                      </a:solidFill>
                      <a:prstDash val="solid"/>
                      <a:miter lim="0"/>
                      <a:headEnd type="none" w="med" len="med"/>
                      <a:tailEnd type="none" w="med" len="med"/>
                    </a:lnL>
                    <a:lnR w="12700" cap="flat" cmpd="sng" algn="ctr">
                      <a:solidFill>
                        <a:srgbClr val="CBCBCB"/>
                      </a:solidFill>
                      <a:prstDash val="solid"/>
                      <a:miter lim="0"/>
                      <a:headEnd type="none" w="med" len="med"/>
                      <a:tailEnd type="none" w="med" len="med"/>
                    </a:lnR>
                    <a:lnT w="12700" cap="flat" cmpd="sng" algn="ctr">
                      <a:solidFill>
                        <a:srgbClr val="CBCBCB"/>
                      </a:solidFill>
                      <a:prstDash val="solid"/>
                      <a:miter lim="0"/>
                      <a:headEnd type="none" w="med" len="med"/>
                      <a:tailEnd type="none" w="med" len="med"/>
                    </a:lnT>
                    <a:lnB w="12700" cap="flat" cmpd="sng" algn="ctr">
                      <a:solidFill>
                        <a:srgbClr val="CBCBCB"/>
                      </a:solidFill>
                      <a:prstDash val="solid"/>
                      <a:miter lim="0"/>
                      <a:headEnd type="none" w="med" len="med"/>
                      <a:tailEnd type="none" w="med" len="med"/>
                    </a:lnB>
                    <a:lnTlToBr>
                      <a:noFill/>
                    </a:lnTlToBr>
                    <a:lnBlToTr>
                      <a:noFill/>
                    </a:lnBlToTr>
                    <a:solidFill>
                      <a:srgbClr val="F4E9E9"/>
                    </a:solidFill>
                  </a:tcPr>
                </a:tc>
                <a:tc>
                  <a:txBody>
                    <a:bodyPr/>
                    <a:lstStyle/>
                    <a:p>
                      <a:pPr marL="0" marR="0" lvl="0" indent="0" algn="ctr" defTabSz="0" rtl="0" eaLnBrk="1" fontAlgn="base" latinLnBrk="0" hangingPunct="0">
                        <a:lnSpc>
                          <a:spcPct val="115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mn-lt"/>
                          <a:ea typeface="MS PGothic" charset="0"/>
                          <a:cs typeface="MS PGothic" charset="0"/>
                          <a:sym typeface="Calibri" charset="0"/>
                        </a:rPr>
                        <a:t>1016 (85.5)</a:t>
                      </a:r>
                    </a:p>
                  </a:txBody>
                  <a:tcPr marL="44648" marR="44648" marT="0" marB="0" anchor="ctr" horzOverflow="overflow">
                    <a:lnL w="12700" cap="flat" cmpd="sng" algn="ctr">
                      <a:solidFill>
                        <a:srgbClr val="CBCBCB"/>
                      </a:solidFill>
                      <a:prstDash val="solid"/>
                      <a:miter lim="0"/>
                      <a:headEnd type="none" w="med" len="med"/>
                      <a:tailEnd type="none" w="med" len="med"/>
                    </a:lnL>
                    <a:lnR w="12700" cap="flat" cmpd="sng" algn="ctr">
                      <a:solidFill>
                        <a:srgbClr val="CBCBCB"/>
                      </a:solidFill>
                      <a:prstDash val="solid"/>
                      <a:miter lim="0"/>
                      <a:headEnd type="none" w="med" len="med"/>
                      <a:tailEnd type="none" w="med" len="med"/>
                    </a:lnR>
                    <a:lnT w="12700" cap="flat" cmpd="sng" algn="ctr">
                      <a:solidFill>
                        <a:srgbClr val="CBCBCB"/>
                      </a:solidFill>
                      <a:prstDash val="solid"/>
                      <a:miter lim="0"/>
                      <a:headEnd type="none" w="med" len="med"/>
                      <a:tailEnd type="none" w="med" len="med"/>
                    </a:lnT>
                    <a:lnB w="12700" cap="flat" cmpd="sng" algn="ctr">
                      <a:solidFill>
                        <a:srgbClr val="CBCBCB"/>
                      </a:solidFill>
                      <a:prstDash val="solid"/>
                      <a:miter lim="0"/>
                      <a:headEnd type="none" w="med" len="med"/>
                      <a:tailEnd type="none" w="med" len="med"/>
                    </a:lnB>
                    <a:lnTlToBr>
                      <a:noFill/>
                    </a:lnTlToBr>
                    <a:lnBlToTr>
                      <a:noFill/>
                    </a:lnBlToTr>
                    <a:solidFill>
                      <a:srgbClr val="FFFFFF"/>
                    </a:solidFill>
                  </a:tcPr>
                </a:tc>
                <a:tc>
                  <a:txBody>
                    <a:bodyPr/>
                    <a:lstStyle/>
                    <a:p>
                      <a:pPr marL="0" marR="0" lvl="0" indent="0" algn="ctr" defTabSz="0" rtl="0" eaLnBrk="1" fontAlgn="base" latinLnBrk="0" hangingPunct="0">
                        <a:lnSpc>
                          <a:spcPct val="115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mn-lt"/>
                        <a:ea typeface="MS PGothic" charset="0"/>
                        <a:cs typeface="MS PGothic" charset="0"/>
                        <a:sym typeface="Calibri" charset="0"/>
                      </a:endParaRPr>
                    </a:p>
                  </a:txBody>
                  <a:tcPr marL="44648" marR="44648" marT="0" marB="0" anchor="ctr" horzOverflow="overflow">
                    <a:lnL w="12700" cap="flat" cmpd="sng" algn="ctr">
                      <a:solidFill>
                        <a:srgbClr val="CBCBCB"/>
                      </a:solidFill>
                      <a:prstDash val="solid"/>
                      <a:miter lim="0"/>
                      <a:headEnd type="none" w="med" len="med"/>
                      <a:tailEnd type="none" w="med" len="med"/>
                    </a:lnL>
                    <a:lnR w="12700" cap="flat" cmpd="sng" algn="ctr">
                      <a:solidFill>
                        <a:srgbClr val="CBCBCB"/>
                      </a:solidFill>
                      <a:prstDash val="solid"/>
                      <a:miter lim="0"/>
                      <a:headEnd type="none" w="med" len="med"/>
                      <a:tailEnd type="none" w="med" len="med"/>
                    </a:lnR>
                    <a:lnT w="12700" cap="flat" cmpd="sng" algn="ctr">
                      <a:solidFill>
                        <a:srgbClr val="CBCBCB"/>
                      </a:solidFill>
                      <a:prstDash val="solid"/>
                      <a:miter lim="0"/>
                      <a:headEnd type="none" w="med" len="med"/>
                      <a:tailEnd type="none" w="med" len="med"/>
                    </a:lnT>
                    <a:lnB w="12700" cap="flat" cmpd="sng" algn="ctr">
                      <a:solidFill>
                        <a:srgbClr val="CBCBCB"/>
                      </a:solidFill>
                      <a:prstDash val="solid"/>
                      <a:miter lim="0"/>
                      <a:headEnd type="none" w="med" len="med"/>
                      <a:tailEnd type="none" w="med" len="med"/>
                    </a:lnB>
                    <a:lnTlToBr>
                      <a:noFill/>
                    </a:lnTlToBr>
                    <a:lnBlToTr>
                      <a:noFill/>
                    </a:lnBlToTr>
                    <a:solidFill>
                      <a:srgbClr val="FFFFFF"/>
                    </a:solidFill>
                  </a:tcPr>
                </a:tc>
              </a:tr>
              <a:tr h="434933">
                <a:tc>
                  <a:txBody>
                    <a:bodyPr/>
                    <a:lstStyle/>
                    <a:p>
                      <a:pPr marL="0" marR="0" lvl="0" indent="0" algn="l" defTabSz="0" rtl="0" eaLnBrk="1" fontAlgn="base" latinLnBrk="0" hangingPunct="0">
                        <a:lnSpc>
                          <a:spcPct val="115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mn-lt"/>
                          <a:ea typeface="MS PGothic" charset="0"/>
                          <a:cs typeface="MS PGothic" charset="0"/>
                          <a:sym typeface="Calibri" charset="0"/>
                        </a:rPr>
                        <a:t>Prophylaxis at enrolment</a:t>
                      </a:r>
                    </a:p>
                  </a:txBody>
                  <a:tcPr marL="44648" marR="44648" marT="0" marB="0" anchor="ctr" horzOverflow="overflow">
                    <a:lnL w="12700" cap="flat" cmpd="sng" algn="ctr">
                      <a:solidFill>
                        <a:srgbClr val="CBCBCB"/>
                      </a:solidFill>
                      <a:prstDash val="solid"/>
                      <a:miter lim="0"/>
                      <a:headEnd type="none" w="med" len="med"/>
                      <a:tailEnd type="none" w="med" len="med"/>
                    </a:lnL>
                    <a:lnR w="12700" cap="flat" cmpd="sng" algn="ctr">
                      <a:solidFill>
                        <a:srgbClr val="CBCBCB"/>
                      </a:solidFill>
                      <a:prstDash val="solid"/>
                      <a:miter lim="0"/>
                      <a:headEnd type="none" w="med" len="med"/>
                      <a:tailEnd type="none" w="med" len="med"/>
                    </a:lnR>
                    <a:lnT w="12700" cap="flat" cmpd="sng" algn="ctr">
                      <a:solidFill>
                        <a:srgbClr val="CBCBCB"/>
                      </a:solidFill>
                      <a:prstDash val="solid"/>
                      <a:miter lim="0"/>
                      <a:headEnd type="none" w="med" len="med"/>
                      <a:tailEnd type="none" w="med" len="med"/>
                    </a:lnT>
                    <a:lnB w="12700" cap="flat" cmpd="sng" algn="ctr">
                      <a:solidFill>
                        <a:srgbClr val="CBCBCB"/>
                      </a:solidFill>
                      <a:prstDash val="solid"/>
                      <a:miter lim="0"/>
                      <a:headEnd type="none" w="med" len="med"/>
                      <a:tailEnd type="none" w="med" len="med"/>
                    </a:lnB>
                    <a:lnTlToBr>
                      <a:noFill/>
                    </a:lnTlToBr>
                    <a:lnBlToTr>
                      <a:noFill/>
                    </a:lnBlToTr>
                    <a:solidFill>
                      <a:srgbClr val="F4E9E9"/>
                    </a:solidFill>
                  </a:tcPr>
                </a:tc>
                <a:tc>
                  <a:txBody>
                    <a:bodyPr/>
                    <a:lstStyle/>
                    <a:p>
                      <a:pPr marL="0" marR="0" lvl="0" indent="0" algn="ctr" defTabSz="0" rtl="0" eaLnBrk="1" fontAlgn="base" latinLnBrk="0" hangingPunct="0">
                        <a:lnSpc>
                          <a:spcPct val="115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mn-lt"/>
                          <a:ea typeface="MS PGothic" charset="0"/>
                          <a:cs typeface="MS PGothic" charset="0"/>
                          <a:sym typeface="Calibri" charset="0"/>
                        </a:rPr>
                        <a:t>743 </a:t>
                      </a:r>
                      <a:r>
                        <a:rPr kumimoji="0" lang="en-US" sz="1800" b="0" i="0" u="none" strike="noStrike" cap="none" normalizeH="0" baseline="0" dirty="0">
                          <a:ln>
                            <a:noFill/>
                          </a:ln>
                          <a:solidFill>
                            <a:srgbClr val="000000"/>
                          </a:solidFill>
                          <a:effectLst/>
                          <a:latin typeface="+mn-lt"/>
                          <a:ea typeface="MS PGothic" charset="0"/>
                          <a:cs typeface="MS PGothic" charset="0"/>
                          <a:sym typeface="Calibri" charset="0"/>
                        </a:rPr>
                        <a:t>(</a:t>
                      </a:r>
                      <a:r>
                        <a:rPr kumimoji="0" lang="en-US" sz="1800" b="0" i="0" u="none" strike="noStrike" cap="none" normalizeH="0" baseline="0" dirty="0" smtClean="0">
                          <a:ln>
                            <a:noFill/>
                          </a:ln>
                          <a:solidFill>
                            <a:srgbClr val="000000"/>
                          </a:solidFill>
                          <a:effectLst/>
                          <a:latin typeface="+mn-lt"/>
                          <a:ea typeface="MS PGothic" charset="0"/>
                          <a:cs typeface="MS PGothic" charset="0"/>
                          <a:sym typeface="Calibri" charset="0"/>
                        </a:rPr>
                        <a:t>62.6)</a:t>
                      </a:r>
                      <a:endParaRPr kumimoji="0" lang="en-US" sz="1800" b="0" i="0" u="none" strike="noStrike" cap="none" normalizeH="0" baseline="0" dirty="0">
                        <a:ln>
                          <a:noFill/>
                        </a:ln>
                        <a:solidFill>
                          <a:srgbClr val="000000"/>
                        </a:solidFill>
                        <a:effectLst/>
                        <a:latin typeface="+mn-lt"/>
                        <a:ea typeface="MS PGothic" charset="0"/>
                        <a:cs typeface="MS PGothic" charset="0"/>
                        <a:sym typeface="Calibri" charset="0"/>
                      </a:endParaRPr>
                    </a:p>
                  </a:txBody>
                  <a:tcPr marL="44648" marR="44648" marT="0" marB="0" anchor="ctr" horzOverflow="overflow">
                    <a:lnL w="12700" cap="flat" cmpd="sng" algn="ctr">
                      <a:solidFill>
                        <a:srgbClr val="CBCBCB"/>
                      </a:solidFill>
                      <a:prstDash val="solid"/>
                      <a:miter lim="0"/>
                      <a:headEnd type="none" w="med" len="med"/>
                      <a:tailEnd type="none" w="med" len="med"/>
                    </a:lnL>
                    <a:lnR w="12700" cap="flat" cmpd="sng" algn="ctr">
                      <a:solidFill>
                        <a:srgbClr val="CBCBCB"/>
                      </a:solidFill>
                      <a:prstDash val="solid"/>
                      <a:miter lim="0"/>
                      <a:headEnd type="none" w="med" len="med"/>
                      <a:tailEnd type="none" w="med" len="med"/>
                    </a:lnR>
                    <a:lnT w="12700" cap="flat" cmpd="sng" algn="ctr">
                      <a:solidFill>
                        <a:srgbClr val="CBCBCB"/>
                      </a:solidFill>
                      <a:prstDash val="solid"/>
                      <a:miter lim="0"/>
                      <a:headEnd type="none" w="med" len="med"/>
                      <a:tailEnd type="none" w="med" len="med"/>
                    </a:lnT>
                    <a:lnB w="12700" cap="flat" cmpd="sng" algn="ctr">
                      <a:solidFill>
                        <a:srgbClr val="CBCBCB"/>
                      </a:solidFill>
                      <a:prstDash val="solid"/>
                      <a:miter lim="0"/>
                      <a:headEnd type="none" w="med" len="med"/>
                      <a:tailEnd type="none" w="med" len="med"/>
                    </a:lnB>
                    <a:lnTlToBr>
                      <a:noFill/>
                    </a:lnTlToBr>
                    <a:lnBlToTr>
                      <a:noFill/>
                    </a:lnBlToTr>
                    <a:noFill/>
                  </a:tcPr>
                </a:tc>
                <a:tc>
                  <a:txBody>
                    <a:bodyPr/>
                    <a:lstStyle/>
                    <a:p>
                      <a:pPr marL="0" marR="0" lvl="0" indent="0" algn="ctr" defTabSz="0" rtl="0" eaLnBrk="1" fontAlgn="base" latinLnBrk="0" hangingPunct="0">
                        <a:lnSpc>
                          <a:spcPct val="115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mn-lt"/>
                        <a:ea typeface="MS PGothic" charset="0"/>
                        <a:cs typeface="Helvetica Light" charset="0"/>
                        <a:sym typeface="Times New Roman" charset="0"/>
                      </a:endParaRPr>
                    </a:p>
                  </a:txBody>
                  <a:tcPr marL="44648" marR="44648" marT="0" marB="0" anchor="ctr" horzOverflow="overflow">
                    <a:lnL w="12700" cap="flat" cmpd="sng" algn="ctr">
                      <a:solidFill>
                        <a:srgbClr val="CBCBCB"/>
                      </a:solidFill>
                      <a:prstDash val="solid"/>
                      <a:miter lim="0"/>
                      <a:headEnd type="none" w="med" len="med"/>
                      <a:tailEnd type="none" w="med" len="med"/>
                    </a:lnL>
                    <a:lnR w="12700" cap="flat" cmpd="sng" algn="ctr">
                      <a:solidFill>
                        <a:srgbClr val="CBCBCB"/>
                      </a:solidFill>
                      <a:prstDash val="solid"/>
                      <a:miter lim="0"/>
                      <a:headEnd type="none" w="med" len="med"/>
                      <a:tailEnd type="none" w="med" len="med"/>
                    </a:lnR>
                    <a:lnT w="12700" cap="flat" cmpd="sng" algn="ctr">
                      <a:solidFill>
                        <a:srgbClr val="CBCBCB"/>
                      </a:solidFill>
                      <a:prstDash val="solid"/>
                      <a:miter lim="0"/>
                      <a:headEnd type="none" w="med" len="med"/>
                      <a:tailEnd type="none" w="med" len="med"/>
                    </a:lnT>
                    <a:lnB w="12700" cap="flat" cmpd="sng" algn="ctr">
                      <a:solidFill>
                        <a:srgbClr val="CBCBCB"/>
                      </a:solidFill>
                      <a:prstDash val="solid"/>
                      <a:miter lim="0"/>
                      <a:headEnd type="none" w="med" len="med"/>
                      <a:tailEnd type="none" w="med" len="med"/>
                    </a:lnB>
                    <a:lnTlToBr>
                      <a:noFill/>
                    </a:lnTlToBr>
                    <a:lnBlToTr>
                      <a:noFill/>
                    </a:lnBlToTr>
                    <a:solidFill>
                      <a:srgbClr val="FFFFFF"/>
                    </a:solidFill>
                  </a:tcPr>
                </a:tc>
              </a:tr>
              <a:tr h="407949">
                <a:tc>
                  <a:txBody>
                    <a:bodyPr/>
                    <a:lstStyle/>
                    <a:p>
                      <a:pPr marL="0" marR="0" lvl="0" indent="0" algn="l" defTabSz="0" rtl="0" eaLnBrk="1" fontAlgn="base" latinLnBrk="0" hangingPunct="0">
                        <a:lnSpc>
                          <a:spcPct val="115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mn-lt"/>
                          <a:ea typeface="MS PGothic" charset="0"/>
                          <a:cs typeface="MS PGothic" charset="0"/>
                          <a:sym typeface="Calibri" charset="0"/>
                        </a:rPr>
                        <a:t>≥ twice/week  during the study</a:t>
                      </a:r>
                      <a:endParaRPr kumimoji="0" lang="en-US" sz="1600" b="0" i="0" u="none" strike="noStrike" cap="none" normalizeH="0" baseline="0" dirty="0">
                        <a:ln>
                          <a:noFill/>
                        </a:ln>
                        <a:solidFill>
                          <a:srgbClr val="000000"/>
                        </a:solidFill>
                        <a:effectLst/>
                        <a:latin typeface="+mn-lt"/>
                        <a:ea typeface="MS PGothic" charset="0"/>
                        <a:cs typeface="MS PGothic" charset="0"/>
                        <a:sym typeface="Helvetica Light" charset="0"/>
                      </a:endParaRPr>
                    </a:p>
                  </a:txBody>
                  <a:tcPr marL="44648" marR="44648" marT="0" marB="0" anchor="ctr" horzOverflow="overflow">
                    <a:lnL w="12700" cap="flat" cmpd="sng" algn="ctr">
                      <a:solidFill>
                        <a:srgbClr val="CBCBCB"/>
                      </a:solidFill>
                      <a:prstDash val="solid"/>
                      <a:miter lim="0"/>
                      <a:headEnd type="none" w="med" len="med"/>
                      <a:tailEnd type="none" w="med" len="med"/>
                    </a:lnL>
                    <a:lnR w="12700" cap="flat" cmpd="sng" algn="ctr">
                      <a:solidFill>
                        <a:srgbClr val="CBCBCB"/>
                      </a:solidFill>
                      <a:prstDash val="solid"/>
                      <a:miter lim="0"/>
                      <a:headEnd type="none" w="med" len="med"/>
                      <a:tailEnd type="none" w="med" len="med"/>
                    </a:lnR>
                    <a:lnT w="12700" cap="flat" cmpd="sng" algn="ctr">
                      <a:solidFill>
                        <a:srgbClr val="CBCBCB"/>
                      </a:solidFill>
                      <a:prstDash val="solid"/>
                      <a:miter lim="0"/>
                      <a:headEnd type="none" w="med" len="med"/>
                      <a:tailEnd type="none" w="med" len="med"/>
                    </a:lnT>
                    <a:lnB w="12700" cap="flat" cmpd="sng" algn="ctr">
                      <a:solidFill>
                        <a:srgbClr val="CBCBCB"/>
                      </a:solidFill>
                      <a:prstDash val="solid"/>
                      <a:miter lim="0"/>
                      <a:headEnd type="none" w="med" len="med"/>
                      <a:tailEnd type="none" w="med" len="med"/>
                    </a:lnB>
                    <a:lnTlToBr>
                      <a:noFill/>
                    </a:lnTlToBr>
                    <a:lnBlToTr>
                      <a:noFill/>
                    </a:lnBlToTr>
                    <a:solidFill>
                      <a:srgbClr val="F4E9E9"/>
                    </a:solidFill>
                  </a:tcPr>
                </a:tc>
                <a:tc>
                  <a:txBody>
                    <a:bodyPr/>
                    <a:lstStyle/>
                    <a:p>
                      <a:pPr marL="0" marR="0" lvl="0" indent="0" algn="ctr" defTabSz="0" rtl="0" eaLnBrk="1" fontAlgn="base" latinLnBrk="0" hangingPunct="0">
                        <a:lnSpc>
                          <a:spcPct val="115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mn-lt"/>
                          <a:ea typeface="MS PGothic" charset="0"/>
                          <a:cs typeface="MS PGothic" charset="0"/>
                          <a:sym typeface="Calibri" charset="0"/>
                        </a:rPr>
                        <a:t>587 </a:t>
                      </a:r>
                      <a:r>
                        <a:rPr kumimoji="0" lang="en-US" sz="1800" b="0" i="0" u="none" strike="noStrike" cap="none" normalizeH="0" baseline="0" dirty="0">
                          <a:ln>
                            <a:noFill/>
                          </a:ln>
                          <a:solidFill>
                            <a:srgbClr val="000000"/>
                          </a:solidFill>
                          <a:effectLst/>
                          <a:latin typeface="+mn-lt"/>
                          <a:ea typeface="MS PGothic" charset="0"/>
                          <a:cs typeface="MS PGothic" charset="0"/>
                          <a:sym typeface="Calibri" charset="0"/>
                        </a:rPr>
                        <a:t>(</a:t>
                      </a:r>
                      <a:r>
                        <a:rPr kumimoji="0" lang="en-US" sz="1800" b="0" i="0" u="none" strike="noStrike" cap="none" normalizeH="0" baseline="0" dirty="0" smtClean="0">
                          <a:ln>
                            <a:noFill/>
                          </a:ln>
                          <a:solidFill>
                            <a:srgbClr val="000000"/>
                          </a:solidFill>
                          <a:effectLst/>
                          <a:latin typeface="+mn-lt"/>
                          <a:ea typeface="MS PGothic" charset="0"/>
                          <a:cs typeface="MS PGothic" charset="0"/>
                          <a:sym typeface="Calibri" charset="0"/>
                        </a:rPr>
                        <a:t>49.4)</a:t>
                      </a:r>
                      <a:endParaRPr kumimoji="0" lang="en-US" sz="1800" b="0" i="0" u="none" strike="noStrike" cap="none" normalizeH="0" baseline="0" dirty="0">
                        <a:ln>
                          <a:noFill/>
                        </a:ln>
                        <a:solidFill>
                          <a:srgbClr val="000000"/>
                        </a:solidFill>
                        <a:effectLst/>
                        <a:latin typeface="+mn-lt"/>
                        <a:ea typeface="MS PGothic" charset="0"/>
                        <a:cs typeface="MS PGothic" charset="0"/>
                        <a:sym typeface="Helvetica Light" charset="0"/>
                      </a:endParaRPr>
                    </a:p>
                  </a:txBody>
                  <a:tcPr marL="44648" marR="44648" marT="0" marB="0" anchor="ctr" horzOverflow="overflow">
                    <a:lnL w="12700" cap="flat" cmpd="sng" algn="ctr">
                      <a:solidFill>
                        <a:srgbClr val="CBCBCB"/>
                      </a:solidFill>
                      <a:prstDash val="solid"/>
                      <a:miter lim="0"/>
                      <a:headEnd type="none" w="med" len="med"/>
                      <a:tailEnd type="none" w="med" len="med"/>
                    </a:lnL>
                    <a:lnR w="12700" cap="flat" cmpd="sng" algn="ctr">
                      <a:solidFill>
                        <a:srgbClr val="CBCBCB"/>
                      </a:solidFill>
                      <a:prstDash val="solid"/>
                      <a:miter lim="0"/>
                      <a:headEnd type="none" w="med" len="med"/>
                      <a:tailEnd type="none" w="med" len="med"/>
                    </a:lnR>
                    <a:lnT w="12700" cap="flat" cmpd="sng" algn="ctr">
                      <a:solidFill>
                        <a:srgbClr val="CBCBCB"/>
                      </a:solidFill>
                      <a:prstDash val="solid"/>
                      <a:miter lim="0"/>
                      <a:headEnd type="none" w="med" len="med"/>
                      <a:tailEnd type="none" w="med" len="med"/>
                    </a:lnT>
                    <a:lnB w="12700" cap="flat" cmpd="sng" algn="ctr">
                      <a:solidFill>
                        <a:srgbClr val="CBCBCB"/>
                      </a:solidFill>
                      <a:prstDash val="solid"/>
                      <a:miter lim="0"/>
                      <a:headEnd type="none" w="med" len="med"/>
                      <a:tailEnd type="none" w="med" len="med"/>
                    </a:lnB>
                    <a:lnTlToBr>
                      <a:noFill/>
                    </a:lnTlToBr>
                    <a:lnBlToTr>
                      <a:noFill/>
                    </a:lnBlToTr>
                    <a:noFill/>
                  </a:tcPr>
                </a:tc>
                <a:tc>
                  <a:txBody>
                    <a:bodyPr/>
                    <a:lstStyle/>
                    <a:p>
                      <a:pPr marL="0" marR="0" lvl="0" indent="0" algn="ctr" defTabSz="0" rtl="0" eaLnBrk="1" fontAlgn="base" latinLnBrk="0" hangingPunct="0">
                        <a:lnSpc>
                          <a:spcPct val="115000"/>
                        </a:lnSpc>
                        <a:spcBef>
                          <a:spcPct val="0"/>
                        </a:spcBef>
                        <a:spcAft>
                          <a:spcPct val="0"/>
                        </a:spcAft>
                        <a:buClrTx/>
                        <a:buSzTx/>
                        <a:buFontTx/>
                        <a:buNone/>
                        <a:tabLst/>
                      </a:pPr>
                      <a:endParaRPr kumimoji="0" lang="it-IT" sz="1600" b="0" i="0" u="none" strike="noStrike" cap="none" normalizeH="0" baseline="0" dirty="0">
                        <a:ln>
                          <a:noFill/>
                        </a:ln>
                        <a:solidFill>
                          <a:srgbClr val="000000"/>
                        </a:solidFill>
                        <a:effectLst/>
                        <a:latin typeface="+mn-lt"/>
                        <a:ea typeface="MS PGothic" charset="0"/>
                        <a:cs typeface="MS PGothic" charset="0"/>
                        <a:sym typeface="Helvetica Light" charset="0"/>
                      </a:endParaRPr>
                    </a:p>
                  </a:txBody>
                  <a:tcPr marL="44648" marR="44648" marT="0" marB="0" anchor="ctr" horzOverflow="overflow">
                    <a:lnL w="12700" cap="flat" cmpd="sng" algn="ctr">
                      <a:solidFill>
                        <a:srgbClr val="CBCBCB"/>
                      </a:solidFill>
                      <a:prstDash val="solid"/>
                      <a:miter lim="0"/>
                      <a:headEnd type="none" w="med" len="med"/>
                      <a:tailEnd type="none" w="med" len="med"/>
                    </a:lnL>
                    <a:lnR w="12700" cap="flat" cmpd="sng" algn="ctr">
                      <a:solidFill>
                        <a:srgbClr val="CBCBCB"/>
                      </a:solidFill>
                      <a:prstDash val="solid"/>
                      <a:miter lim="0"/>
                      <a:headEnd type="none" w="med" len="med"/>
                      <a:tailEnd type="none" w="med" len="med"/>
                    </a:lnR>
                    <a:lnT w="12700" cap="flat" cmpd="sng" algn="ctr">
                      <a:solidFill>
                        <a:srgbClr val="CBCBCB"/>
                      </a:solidFill>
                      <a:prstDash val="solid"/>
                      <a:miter lim="0"/>
                      <a:headEnd type="none" w="med" len="med"/>
                      <a:tailEnd type="none" w="med" len="med"/>
                    </a:lnT>
                    <a:lnB w="12700" cap="flat" cmpd="sng" algn="ctr">
                      <a:solidFill>
                        <a:srgbClr val="CBCBCB"/>
                      </a:solidFill>
                      <a:prstDash val="solid"/>
                      <a:miter lim="0"/>
                      <a:headEnd type="none" w="med" len="med"/>
                      <a:tailEnd type="none" w="med" len="med"/>
                    </a:lnB>
                    <a:lnTlToBr>
                      <a:noFill/>
                    </a:lnTlToBr>
                    <a:lnBlToTr>
                      <a:noFill/>
                    </a:lnBlToTr>
                    <a:solidFill>
                      <a:srgbClr val="FFFFFF"/>
                    </a:solidFill>
                  </a:tcPr>
                </a:tc>
              </a:tr>
              <a:tr h="343345">
                <a:tc>
                  <a:txBody>
                    <a:bodyPr/>
                    <a:lstStyle/>
                    <a:p>
                      <a:pPr marL="0" marR="0" lvl="0" indent="0" algn="ctr" defTabSz="0" rtl="0" eaLnBrk="1" fontAlgn="base" latinLnBrk="0" hangingPunct="0">
                        <a:lnSpc>
                          <a:spcPct val="115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mn-lt"/>
                          <a:ea typeface="MS PGothic" charset="0"/>
                          <a:cs typeface="MS PGothic" charset="0"/>
                          <a:sym typeface="Calibri" charset="0"/>
                        </a:rPr>
                        <a:t>Characteristics, n (%)</a:t>
                      </a:r>
                      <a:endParaRPr kumimoji="0" lang="en-US" sz="1600" b="1" i="0" u="none" strike="noStrike" cap="none" normalizeH="0" baseline="0" dirty="0">
                        <a:ln>
                          <a:noFill/>
                        </a:ln>
                        <a:solidFill>
                          <a:srgbClr val="FFFFFF"/>
                        </a:solidFill>
                        <a:effectLst/>
                        <a:latin typeface="+mn-lt"/>
                        <a:ea typeface="MS PGothic" charset="0"/>
                        <a:cs typeface="MS PGothic" charset="0"/>
                        <a:sym typeface="Helvetica Light" charset="0"/>
                      </a:endParaRPr>
                    </a:p>
                  </a:txBody>
                  <a:tcPr marL="44648" marR="44648" marT="0" marB="0" anchor="ctr" horzOverflow="overflow">
                    <a:lnL w="12700" cap="flat" cmpd="sng" algn="ctr">
                      <a:solidFill>
                        <a:srgbClr val="CBCBCB"/>
                      </a:solidFill>
                      <a:prstDash val="solid"/>
                      <a:miter lim="0"/>
                      <a:headEnd type="none" w="med" len="med"/>
                      <a:tailEnd type="none" w="med" len="med"/>
                    </a:lnL>
                    <a:lnR w="12700" cap="flat" cmpd="sng" algn="ctr">
                      <a:solidFill>
                        <a:srgbClr val="CBCBCB"/>
                      </a:solidFill>
                      <a:prstDash val="solid"/>
                      <a:miter lim="0"/>
                      <a:headEnd type="none" w="med" len="med"/>
                      <a:tailEnd type="none" w="med" len="med"/>
                    </a:lnR>
                    <a:lnT w="12700" cap="flat" cmpd="sng" algn="ctr">
                      <a:solidFill>
                        <a:srgbClr val="CBCBCB"/>
                      </a:solidFill>
                      <a:prstDash val="solid"/>
                      <a:miter lim="0"/>
                      <a:headEnd type="none" w="med" len="med"/>
                      <a:tailEnd type="none" w="med" len="med"/>
                    </a:lnT>
                    <a:lnB w="12700" cap="flat" cmpd="sng" algn="ctr">
                      <a:solidFill>
                        <a:srgbClr val="CBCBCB"/>
                      </a:solidFill>
                      <a:prstDash val="solid"/>
                      <a:miter lim="0"/>
                      <a:headEnd type="none" w="med" len="med"/>
                      <a:tailEnd type="none" w="med" len="med"/>
                    </a:lnB>
                    <a:lnTlToBr>
                      <a:noFill/>
                    </a:lnTlToBr>
                    <a:lnBlToTr>
                      <a:noFill/>
                    </a:lnBlToTr>
                    <a:solidFill>
                      <a:schemeClr val="accent2">
                        <a:lumMod val="75000"/>
                      </a:schemeClr>
                    </a:solidFill>
                  </a:tcPr>
                </a:tc>
                <a:tc>
                  <a:txBody>
                    <a:bodyPr/>
                    <a:lstStyle/>
                    <a:p>
                      <a:pPr marL="0" marR="0" lvl="0" indent="0" algn="ctr" defTabSz="0" rtl="0" eaLnBrk="1" fontAlgn="base" latinLnBrk="0" hangingPunct="0">
                        <a:lnSpc>
                          <a:spcPct val="115000"/>
                        </a:lnSpc>
                        <a:spcBef>
                          <a:spcPct val="0"/>
                        </a:spcBef>
                        <a:spcAft>
                          <a:spcPct val="0"/>
                        </a:spcAft>
                        <a:buClrTx/>
                        <a:buSzTx/>
                        <a:buFontTx/>
                        <a:buNone/>
                        <a:tabLst/>
                      </a:pPr>
                      <a:r>
                        <a:rPr kumimoji="0" lang="en-US" sz="1800" b="1" i="0" u="none" strike="noStrike" cap="none" normalizeH="0" baseline="0" dirty="0" err="1">
                          <a:ln>
                            <a:noFill/>
                          </a:ln>
                          <a:solidFill>
                            <a:srgbClr val="FFFFFF"/>
                          </a:solidFill>
                          <a:effectLst/>
                          <a:latin typeface="+mn-lt"/>
                          <a:ea typeface="MS PGothic" charset="0"/>
                          <a:cs typeface="MS PGothic" charset="0"/>
                          <a:sym typeface="Calibri" charset="0"/>
                        </a:rPr>
                        <a:t>Num</a:t>
                      </a:r>
                      <a:endParaRPr kumimoji="0" lang="en-US" sz="1800" b="1" i="0" u="none" strike="noStrike" cap="none" normalizeH="0" baseline="0" dirty="0">
                        <a:ln>
                          <a:noFill/>
                        </a:ln>
                        <a:solidFill>
                          <a:srgbClr val="FFFFFF"/>
                        </a:solidFill>
                        <a:effectLst/>
                        <a:latin typeface="+mn-lt"/>
                        <a:ea typeface="MS PGothic" charset="0"/>
                        <a:cs typeface="MS PGothic" charset="0"/>
                        <a:sym typeface="Calibri" charset="0"/>
                      </a:endParaRPr>
                    </a:p>
                  </a:txBody>
                  <a:tcPr marL="44648" marR="44648" marT="0" marB="0" anchor="ctr" horzOverflow="overflow">
                    <a:lnL w="12700" cap="flat" cmpd="sng" algn="ctr">
                      <a:solidFill>
                        <a:srgbClr val="CBCBCB"/>
                      </a:solidFill>
                      <a:prstDash val="solid"/>
                      <a:miter lim="0"/>
                      <a:headEnd type="none" w="med" len="med"/>
                      <a:tailEnd type="none" w="med" len="med"/>
                    </a:lnL>
                    <a:lnR w="12700" cap="flat" cmpd="sng" algn="ctr">
                      <a:solidFill>
                        <a:srgbClr val="CBCBCB"/>
                      </a:solidFill>
                      <a:prstDash val="solid"/>
                      <a:miter lim="0"/>
                      <a:headEnd type="none" w="med" len="med"/>
                      <a:tailEnd type="none" w="med" len="med"/>
                    </a:lnR>
                    <a:lnT w="12700" cap="flat" cmpd="sng" algn="ctr">
                      <a:solidFill>
                        <a:srgbClr val="CBCBCB"/>
                      </a:solidFill>
                      <a:prstDash val="solid"/>
                      <a:miter lim="0"/>
                      <a:headEnd type="none" w="med" len="med"/>
                      <a:tailEnd type="none" w="med" len="med"/>
                    </a:lnT>
                    <a:lnB w="12700" cap="flat" cmpd="sng" algn="ctr">
                      <a:solidFill>
                        <a:srgbClr val="CBCBCB"/>
                      </a:solidFill>
                      <a:prstDash val="solid"/>
                      <a:miter lim="0"/>
                      <a:headEnd type="none" w="med" len="med"/>
                      <a:tailEnd type="none" w="med" len="med"/>
                    </a:lnB>
                    <a:lnTlToBr>
                      <a:noFill/>
                    </a:lnTlToBr>
                    <a:lnBlToTr>
                      <a:noFill/>
                    </a:lnBlToTr>
                    <a:solidFill>
                      <a:schemeClr val="accent2">
                        <a:lumMod val="75000"/>
                      </a:schemeClr>
                    </a:solidFill>
                  </a:tcPr>
                </a:tc>
                <a:tc>
                  <a:txBody>
                    <a:bodyPr/>
                    <a:lstStyle/>
                    <a:p>
                      <a:pPr marL="0" marR="0" lvl="0" indent="0" algn="ctr" defTabSz="0" rtl="0" eaLnBrk="1" fontAlgn="base" latinLnBrk="0" hangingPunct="0">
                        <a:lnSpc>
                          <a:spcPct val="115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mn-lt"/>
                          <a:ea typeface="MS PGothic" charset="0"/>
                          <a:cs typeface="MS PGothic" charset="0"/>
                          <a:sym typeface="Calibri" charset="0"/>
                        </a:rPr>
                        <a:t>Median </a:t>
                      </a:r>
                      <a:r>
                        <a:rPr kumimoji="0" lang="en-US" sz="1800" b="1" i="0" u="none" strike="noStrike" cap="none" normalizeH="0" baseline="0" dirty="0">
                          <a:ln>
                            <a:noFill/>
                          </a:ln>
                          <a:solidFill>
                            <a:srgbClr val="FFFFFF"/>
                          </a:solidFill>
                          <a:effectLst/>
                          <a:latin typeface="+mn-lt"/>
                          <a:ea typeface="MS PGothic" charset="0"/>
                          <a:cs typeface="MS PGothic" charset="0"/>
                          <a:sym typeface="Calibri" charset="0"/>
                        </a:rPr>
                        <a:t>(Q1, Q3)</a:t>
                      </a:r>
                      <a:endParaRPr kumimoji="0" lang="en-US" sz="2000" b="1" i="0" u="none" strike="noStrike" cap="none" normalizeH="0" baseline="0" dirty="0">
                        <a:ln>
                          <a:noFill/>
                        </a:ln>
                        <a:solidFill>
                          <a:srgbClr val="FFFFFF"/>
                        </a:solidFill>
                        <a:effectLst/>
                        <a:latin typeface="+mn-lt"/>
                        <a:ea typeface="MS PGothic" charset="0"/>
                        <a:cs typeface="MS PGothic" charset="0"/>
                        <a:sym typeface="Helvetica Light" charset="0"/>
                      </a:endParaRPr>
                    </a:p>
                  </a:txBody>
                  <a:tcPr marL="44648" marR="44648" marT="0" marB="0" anchor="ctr" horzOverflow="overflow">
                    <a:lnL w="12700" cap="flat" cmpd="sng" algn="ctr">
                      <a:solidFill>
                        <a:srgbClr val="CBCBCB"/>
                      </a:solidFill>
                      <a:prstDash val="solid"/>
                      <a:miter lim="0"/>
                      <a:headEnd type="none" w="med" len="med"/>
                      <a:tailEnd type="none" w="med" len="med"/>
                    </a:lnL>
                    <a:lnR w="12700" cap="flat" cmpd="sng" algn="ctr">
                      <a:solidFill>
                        <a:srgbClr val="CBCBCB"/>
                      </a:solidFill>
                      <a:prstDash val="solid"/>
                      <a:miter lim="0"/>
                      <a:headEnd type="none" w="med" len="med"/>
                      <a:tailEnd type="none" w="med" len="med"/>
                    </a:lnR>
                    <a:lnT w="12700" cap="flat" cmpd="sng" algn="ctr">
                      <a:solidFill>
                        <a:srgbClr val="CBCBCB"/>
                      </a:solidFill>
                      <a:prstDash val="solid"/>
                      <a:miter lim="0"/>
                      <a:headEnd type="none" w="med" len="med"/>
                      <a:tailEnd type="none" w="med" len="med"/>
                    </a:lnT>
                    <a:lnB w="12700" cap="flat" cmpd="sng" algn="ctr">
                      <a:solidFill>
                        <a:srgbClr val="CBCBCB"/>
                      </a:solidFill>
                      <a:prstDash val="solid"/>
                      <a:miter lim="0"/>
                      <a:headEnd type="none" w="med" len="med"/>
                      <a:tailEnd type="none" w="med" len="med"/>
                    </a:lnB>
                    <a:lnTlToBr>
                      <a:noFill/>
                    </a:lnTlToBr>
                    <a:lnBlToTr>
                      <a:noFill/>
                    </a:lnBlToTr>
                    <a:solidFill>
                      <a:schemeClr val="accent2">
                        <a:lumMod val="75000"/>
                      </a:schemeClr>
                    </a:solidFill>
                  </a:tcPr>
                </a:tc>
              </a:tr>
              <a:tr h="380964">
                <a:tc>
                  <a:txBody>
                    <a:bodyPr/>
                    <a:lstStyle/>
                    <a:p>
                      <a:pPr marL="0" marR="0" lvl="0" indent="0" algn="l" defTabSz="0" rtl="0" eaLnBrk="1" fontAlgn="base" latinLnBrk="0" hangingPunct="0">
                        <a:lnSpc>
                          <a:spcPct val="15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mn-lt"/>
                          <a:ea typeface="MS PGothic" charset="0"/>
                          <a:cs typeface="MS PGothic" charset="0"/>
                          <a:sym typeface="Calibri" charset="0"/>
                        </a:rPr>
                        <a:t>All patients</a:t>
                      </a:r>
                      <a:endParaRPr kumimoji="0" lang="en-US" sz="1600" b="0" i="0" u="none" strike="noStrike" cap="none" normalizeH="0" baseline="0" dirty="0">
                        <a:ln>
                          <a:noFill/>
                        </a:ln>
                        <a:solidFill>
                          <a:srgbClr val="000000"/>
                        </a:solidFill>
                        <a:effectLst/>
                        <a:latin typeface="+mn-lt"/>
                        <a:ea typeface="MS PGothic" charset="0"/>
                        <a:cs typeface="MS PGothic" charset="0"/>
                        <a:sym typeface="Helvetica Light" charset="0"/>
                      </a:endParaRPr>
                    </a:p>
                  </a:txBody>
                  <a:tcPr marL="44648" marR="44648" marT="0" marB="0" anchor="ctr" horzOverflow="overflow">
                    <a:lnL w="12700" cap="flat" cmpd="sng" algn="ctr">
                      <a:solidFill>
                        <a:srgbClr val="CBCBCB"/>
                      </a:solidFill>
                      <a:prstDash val="solid"/>
                      <a:miter lim="0"/>
                      <a:headEnd type="none" w="med" len="med"/>
                      <a:tailEnd type="none" w="med" len="med"/>
                    </a:lnL>
                    <a:lnR w="12700" cap="flat" cmpd="sng" algn="ctr">
                      <a:solidFill>
                        <a:srgbClr val="CBCBCB"/>
                      </a:solidFill>
                      <a:prstDash val="solid"/>
                      <a:miter lim="0"/>
                      <a:headEnd type="none" w="med" len="med"/>
                      <a:tailEnd type="none" w="med" len="med"/>
                    </a:lnR>
                    <a:lnT w="12700" cap="flat" cmpd="sng" algn="ctr">
                      <a:solidFill>
                        <a:srgbClr val="CBCBCB"/>
                      </a:solidFill>
                      <a:prstDash val="solid"/>
                      <a:miter lim="0"/>
                      <a:headEnd type="none" w="med" len="med"/>
                      <a:tailEnd type="none" w="med" len="med"/>
                    </a:lnT>
                    <a:lnB w="12700" cap="flat" cmpd="sng" algn="ctr">
                      <a:solidFill>
                        <a:srgbClr val="CBCBCB"/>
                      </a:solidFill>
                      <a:prstDash val="solid"/>
                      <a:miter lim="0"/>
                      <a:headEnd type="none" w="med" len="med"/>
                      <a:tailEnd type="none" w="med" len="med"/>
                    </a:lnB>
                    <a:lnTlToBr>
                      <a:noFill/>
                    </a:lnTlToBr>
                    <a:lnBlToTr>
                      <a:noFill/>
                    </a:lnBlToTr>
                    <a:solidFill>
                      <a:srgbClr val="F4E9E9"/>
                    </a:solidFill>
                  </a:tcPr>
                </a:tc>
                <a:tc>
                  <a:txBody>
                    <a:bodyPr/>
                    <a:lstStyle/>
                    <a:p>
                      <a:pPr marL="0" marR="0" lvl="0" indent="0" algn="ctr" defTabSz="0" rtl="0" eaLnBrk="1" fontAlgn="base" latinLnBrk="0" hangingPunct="0">
                        <a:lnSpc>
                          <a:spcPct val="15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mn-lt"/>
                          <a:ea typeface="MS PGothic" charset="0"/>
                          <a:cs typeface="MS PGothic" charset="0"/>
                          <a:sym typeface="Calibri" charset="0"/>
                        </a:rPr>
                        <a:t>1,140</a:t>
                      </a:r>
                      <a:endParaRPr kumimoji="0" lang="en-US" sz="1800" b="0" i="0" u="none" strike="noStrike" cap="none" normalizeH="0" baseline="0" dirty="0">
                        <a:ln>
                          <a:noFill/>
                        </a:ln>
                        <a:solidFill>
                          <a:srgbClr val="000000"/>
                        </a:solidFill>
                        <a:effectLst/>
                        <a:latin typeface="+mn-lt"/>
                        <a:ea typeface="MS PGothic" charset="0"/>
                        <a:cs typeface="MS PGothic" charset="0"/>
                        <a:sym typeface="Helvetica Light" charset="0"/>
                      </a:endParaRPr>
                    </a:p>
                  </a:txBody>
                  <a:tcPr marL="44648" marR="44648" marT="0" marB="0" anchor="ctr" horzOverflow="overflow">
                    <a:lnL w="12700" cap="flat" cmpd="sng" algn="ctr">
                      <a:solidFill>
                        <a:srgbClr val="CBCBCB"/>
                      </a:solidFill>
                      <a:prstDash val="solid"/>
                      <a:miter lim="0"/>
                      <a:headEnd type="none" w="med" len="med"/>
                      <a:tailEnd type="none" w="med" len="med"/>
                    </a:lnL>
                    <a:lnR w="12700" cap="flat" cmpd="sng" algn="ctr">
                      <a:solidFill>
                        <a:srgbClr val="CBCBCB"/>
                      </a:solidFill>
                      <a:prstDash val="solid"/>
                      <a:miter lim="0"/>
                      <a:headEnd type="none" w="med" len="med"/>
                      <a:tailEnd type="none" w="med" len="med"/>
                    </a:lnR>
                    <a:lnT w="12700" cap="flat" cmpd="sng" algn="ctr">
                      <a:solidFill>
                        <a:srgbClr val="CBCBCB"/>
                      </a:solidFill>
                      <a:prstDash val="solid"/>
                      <a:miter lim="0"/>
                      <a:headEnd type="none" w="med" len="med"/>
                      <a:tailEnd type="none" w="med" len="med"/>
                    </a:lnT>
                    <a:lnB w="12700" cap="flat" cmpd="sng" algn="ctr">
                      <a:solidFill>
                        <a:srgbClr val="CBCBCB"/>
                      </a:solidFill>
                      <a:prstDash val="solid"/>
                      <a:miter lim="0"/>
                      <a:headEnd type="none" w="med" len="med"/>
                      <a:tailEnd type="none" w="med" len="med"/>
                    </a:lnB>
                    <a:lnTlToBr>
                      <a:noFill/>
                    </a:lnTlToBr>
                    <a:lnBlToTr>
                      <a:noFill/>
                    </a:lnBlToTr>
                    <a:solidFill>
                      <a:srgbClr val="FFFFFF"/>
                    </a:solidFill>
                  </a:tcPr>
                </a:tc>
                <a:tc>
                  <a:txBody>
                    <a:bodyPr/>
                    <a:lstStyle/>
                    <a:p>
                      <a:pPr marL="0" marR="0" lvl="0" indent="0" algn="ctr" defTabSz="0" rtl="0" eaLnBrk="1" fontAlgn="base" latinLnBrk="0" hangingPunct="0">
                        <a:lnSpc>
                          <a:spcPct val="15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mn-lt"/>
                          <a:ea typeface="MS PGothic" charset="0"/>
                          <a:cs typeface="MS PGothic" charset="0"/>
                          <a:sym typeface="Calibri" charset="0"/>
                        </a:rPr>
                        <a:t>3.83 (0.60, 12.90)</a:t>
                      </a:r>
                      <a:endParaRPr kumimoji="0" lang="en-US" sz="1800" b="0" i="0" u="none" strike="noStrike" cap="none" normalizeH="0" baseline="0" dirty="0">
                        <a:ln>
                          <a:noFill/>
                        </a:ln>
                        <a:solidFill>
                          <a:srgbClr val="000000"/>
                        </a:solidFill>
                        <a:effectLst/>
                        <a:latin typeface="+mn-lt"/>
                        <a:ea typeface="MS PGothic" charset="0"/>
                        <a:cs typeface="MS PGothic" charset="0"/>
                        <a:sym typeface="Helvetica Light" charset="0"/>
                      </a:endParaRPr>
                    </a:p>
                  </a:txBody>
                  <a:tcPr marL="44648" marR="44648" marT="0" marB="0" anchor="ctr" horzOverflow="overflow">
                    <a:lnL w="12700" cap="flat" cmpd="sng" algn="ctr">
                      <a:solidFill>
                        <a:srgbClr val="CBCBCB"/>
                      </a:solidFill>
                      <a:prstDash val="solid"/>
                      <a:miter lim="0"/>
                      <a:headEnd type="none" w="med" len="med"/>
                      <a:tailEnd type="none" w="med" len="med"/>
                    </a:lnL>
                    <a:lnR w="12700" cap="flat" cmpd="sng" algn="ctr">
                      <a:solidFill>
                        <a:srgbClr val="CBCBCB"/>
                      </a:solidFill>
                      <a:prstDash val="solid"/>
                      <a:miter lim="0"/>
                      <a:headEnd type="none" w="med" len="med"/>
                      <a:tailEnd type="none" w="med" len="med"/>
                    </a:lnR>
                    <a:lnT w="12700" cap="flat" cmpd="sng" algn="ctr">
                      <a:solidFill>
                        <a:srgbClr val="CBCBCB"/>
                      </a:solidFill>
                      <a:prstDash val="solid"/>
                      <a:miter lim="0"/>
                      <a:headEnd type="none" w="med" len="med"/>
                      <a:tailEnd type="none" w="med" len="med"/>
                    </a:lnT>
                    <a:lnB w="12700" cap="flat" cmpd="sng" algn="ctr">
                      <a:solidFill>
                        <a:srgbClr val="CBCBCB"/>
                      </a:solidFill>
                      <a:prstDash val="solid"/>
                      <a:miter lim="0"/>
                      <a:headEnd type="none" w="med" len="med"/>
                      <a:tailEnd type="none" w="med" len="med"/>
                    </a:lnB>
                    <a:lnTlToBr>
                      <a:noFill/>
                    </a:lnTlToBr>
                    <a:lnBlToTr>
                      <a:noFill/>
                    </a:lnBlToTr>
                    <a:solidFill>
                      <a:srgbClr val="FFFFFF"/>
                    </a:solidFill>
                  </a:tcPr>
                </a:tc>
              </a:tr>
              <a:tr h="457156">
                <a:tc>
                  <a:txBody>
                    <a:bodyPr/>
                    <a:lstStyle/>
                    <a:p>
                      <a:pPr marL="0" marR="0" lvl="0" indent="0" algn="l" defTabSz="0" rtl="0" eaLnBrk="1" fontAlgn="base" latinLnBrk="0" hangingPunct="0">
                        <a:lnSpc>
                          <a:spcPct val="15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mn-lt"/>
                          <a:ea typeface="MS PGothic" charset="0"/>
                          <a:cs typeface="MS PGothic" charset="0"/>
                          <a:sym typeface="Calibri" charset="0"/>
                        </a:rPr>
                        <a:t>On demand at enrolment</a:t>
                      </a:r>
                      <a:endParaRPr kumimoji="0" lang="en-US" sz="1600" b="0" i="0" u="none" strike="noStrike" cap="none" normalizeH="0" baseline="0" dirty="0">
                        <a:ln>
                          <a:noFill/>
                        </a:ln>
                        <a:solidFill>
                          <a:srgbClr val="000000"/>
                        </a:solidFill>
                        <a:effectLst/>
                        <a:latin typeface="+mn-lt"/>
                        <a:ea typeface="MS PGothic" charset="0"/>
                        <a:cs typeface="MS PGothic" charset="0"/>
                        <a:sym typeface="Helvetica Light" charset="0"/>
                      </a:endParaRPr>
                    </a:p>
                  </a:txBody>
                  <a:tcPr marL="44648" marR="44648" marT="0" marB="0" anchor="ctr" horzOverflow="overflow">
                    <a:lnL w="12700" cap="flat" cmpd="sng" algn="ctr">
                      <a:solidFill>
                        <a:srgbClr val="CBCBCB"/>
                      </a:solidFill>
                      <a:prstDash val="solid"/>
                      <a:miter lim="0"/>
                      <a:headEnd type="none" w="med" len="med"/>
                      <a:tailEnd type="none" w="med" len="med"/>
                    </a:lnL>
                    <a:lnR w="12700" cap="flat" cmpd="sng" algn="ctr">
                      <a:solidFill>
                        <a:srgbClr val="CBCBCB"/>
                      </a:solidFill>
                      <a:prstDash val="solid"/>
                      <a:miter lim="0"/>
                      <a:headEnd type="none" w="med" len="med"/>
                      <a:tailEnd type="none" w="med" len="med"/>
                    </a:lnR>
                    <a:lnT w="12700" cap="flat" cmpd="sng" algn="ctr">
                      <a:solidFill>
                        <a:srgbClr val="CBCBCB"/>
                      </a:solidFill>
                      <a:prstDash val="solid"/>
                      <a:miter lim="0"/>
                      <a:headEnd type="none" w="med" len="med"/>
                      <a:tailEnd type="none" w="med" len="med"/>
                    </a:lnT>
                    <a:lnB w="12700" cap="flat" cmpd="sng" algn="ctr">
                      <a:solidFill>
                        <a:srgbClr val="CBCBCB"/>
                      </a:solidFill>
                      <a:prstDash val="solid"/>
                      <a:miter lim="0"/>
                      <a:headEnd type="none" w="med" len="med"/>
                      <a:tailEnd type="none" w="med" len="med"/>
                    </a:lnB>
                    <a:lnTlToBr>
                      <a:noFill/>
                    </a:lnTlToBr>
                    <a:lnBlToTr>
                      <a:noFill/>
                    </a:lnBlToTr>
                    <a:solidFill>
                      <a:srgbClr val="F4E9E9"/>
                    </a:solidFill>
                  </a:tcPr>
                </a:tc>
                <a:tc>
                  <a:txBody>
                    <a:bodyPr/>
                    <a:lstStyle/>
                    <a:p>
                      <a:pPr marL="0" marR="0" lvl="0" indent="0" algn="ctr" defTabSz="0" rtl="0" eaLnBrk="1" fontAlgn="base" latinLnBrk="0" hangingPunct="0">
                        <a:lnSpc>
                          <a:spcPct val="15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mn-lt"/>
                          <a:ea typeface="MS PGothic" charset="0"/>
                          <a:cs typeface="MS PGothic" charset="0"/>
                          <a:sym typeface="Calibri" charset="0"/>
                        </a:rPr>
                        <a:t>421</a:t>
                      </a:r>
                      <a:endParaRPr kumimoji="0" lang="en-US" sz="1800" b="0" i="0" u="none" strike="noStrike" cap="none" normalizeH="0" baseline="0">
                        <a:ln>
                          <a:noFill/>
                        </a:ln>
                        <a:solidFill>
                          <a:srgbClr val="000000"/>
                        </a:solidFill>
                        <a:effectLst/>
                        <a:latin typeface="+mn-lt"/>
                        <a:ea typeface="MS PGothic" charset="0"/>
                        <a:cs typeface="MS PGothic" charset="0"/>
                        <a:sym typeface="Helvetica Light" charset="0"/>
                      </a:endParaRPr>
                    </a:p>
                  </a:txBody>
                  <a:tcPr marL="44648" marR="44648" marT="0" marB="0" anchor="ctr" horzOverflow="overflow">
                    <a:lnL w="12700" cap="flat" cmpd="sng" algn="ctr">
                      <a:solidFill>
                        <a:srgbClr val="CBCBCB"/>
                      </a:solidFill>
                      <a:prstDash val="solid"/>
                      <a:miter lim="0"/>
                      <a:headEnd type="none" w="med" len="med"/>
                      <a:tailEnd type="none" w="med" len="med"/>
                    </a:lnL>
                    <a:lnR w="12700" cap="flat" cmpd="sng" algn="ctr">
                      <a:solidFill>
                        <a:srgbClr val="CBCBCB"/>
                      </a:solidFill>
                      <a:prstDash val="solid"/>
                      <a:miter lim="0"/>
                      <a:headEnd type="none" w="med" len="med"/>
                      <a:tailEnd type="none" w="med" len="med"/>
                    </a:lnR>
                    <a:lnT w="12700" cap="flat" cmpd="sng" algn="ctr">
                      <a:solidFill>
                        <a:srgbClr val="CBCBCB"/>
                      </a:solidFill>
                      <a:prstDash val="solid"/>
                      <a:miter lim="0"/>
                      <a:headEnd type="none" w="med" len="med"/>
                      <a:tailEnd type="none" w="med" len="med"/>
                    </a:lnT>
                    <a:lnB w="12700" cap="flat" cmpd="sng" algn="ctr">
                      <a:solidFill>
                        <a:srgbClr val="CBCBCB"/>
                      </a:solidFill>
                      <a:prstDash val="solid"/>
                      <a:miter lim="0"/>
                      <a:headEnd type="none" w="med" len="med"/>
                      <a:tailEnd type="none" w="med" len="med"/>
                    </a:lnB>
                    <a:lnTlToBr>
                      <a:noFill/>
                    </a:lnTlToBr>
                    <a:lnBlToTr>
                      <a:noFill/>
                    </a:lnBlToTr>
                    <a:solidFill>
                      <a:srgbClr val="FFFFFF"/>
                    </a:solidFill>
                  </a:tcPr>
                </a:tc>
                <a:tc>
                  <a:txBody>
                    <a:bodyPr/>
                    <a:lstStyle/>
                    <a:p>
                      <a:pPr marL="0" marR="0" lvl="0" indent="0" algn="ctr" defTabSz="0" rtl="0" eaLnBrk="1" fontAlgn="base" latinLnBrk="0" hangingPunct="0">
                        <a:lnSpc>
                          <a:spcPct val="15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mn-lt"/>
                          <a:ea typeface="MS PGothic" charset="0"/>
                          <a:cs typeface="MS PGothic" charset="0"/>
                          <a:sym typeface="Calibri" charset="0"/>
                        </a:rPr>
                        <a:t>10.38 (2.27, 27.29)</a:t>
                      </a:r>
                      <a:endParaRPr kumimoji="0" lang="en-US" sz="1800" b="0" i="0" u="none" strike="noStrike" cap="none" normalizeH="0" baseline="0">
                        <a:ln>
                          <a:noFill/>
                        </a:ln>
                        <a:solidFill>
                          <a:srgbClr val="000000"/>
                        </a:solidFill>
                        <a:effectLst/>
                        <a:latin typeface="+mn-lt"/>
                        <a:ea typeface="MS PGothic" charset="0"/>
                        <a:cs typeface="MS PGothic" charset="0"/>
                        <a:sym typeface="Helvetica Light" charset="0"/>
                      </a:endParaRPr>
                    </a:p>
                  </a:txBody>
                  <a:tcPr marL="44648" marR="44648" marT="0" marB="0" anchor="ctr" horzOverflow="overflow">
                    <a:lnL w="12700" cap="flat" cmpd="sng" algn="ctr">
                      <a:solidFill>
                        <a:srgbClr val="CBCBCB"/>
                      </a:solidFill>
                      <a:prstDash val="solid"/>
                      <a:miter lim="0"/>
                      <a:headEnd type="none" w="med" len="med"/>
                      <a:tailEnd type="none" w="med" len="med"/>
                    </a:lnL>
                    <a:lnR w="12700" cap="flat" cmpd="sng" algn="ctr">
                      <a:solidFill>
                        <a:srgbClr val="CBCBCB"/>
                      </a:solidFill>
                      <a:prstDash val="solid"/>
                      <a:miter lim="0"/>
                      <a:headEnd type="none" w="med" len="med"/>
                      <a:tailEnd type="none" w="med" len="med"/>
                    </a:lnR>
                    <a:lnT w="12700" cap="flat" cmpd="sng" algn="ctr">
                      <a:solidFill>
                        <a:srgbClr val="CBCBCB"/>
                      </a:solidFill>
                      <a:prstDash val="solid"/>
                      <a:miter lim="0"/>
                      <a:headEnd type="none" w="med" len="med"/>
                      <a:tailEnd type="none" w="med" len="med"/>
                    </a:lnT>
                    <a:lnB w="12700" cap="flat" cmpd="sng" algn="ctr">
                      <a:solidFill>
                        <a:srgbClr val="CBCBCB"/>
                      </a:solidFill>
                      <a:prstDash val="solid"/>
                      <a:miter lim="0"/>
                      <a:headEnd type="none" w="med" len="med"/>
                      <a:tailEnd type="none" w="med" len="med"/>
                    </a:lnB>
                    <a:lnTlToBr>
                      <a:noFill/>
                    </a:lnTlToBr>
                    <a:lnBlToTr>
                      <a:noFill/>
                    </a:lnBlToTr>
                    <a:solidFill>
                      <a:srgbClr val="FFFFFF"/>
                    </a:solidFill>
                  </a:tcPr>
                </a:tc>
              </a:tr>
              <a:tr h="533349">
                <a:tc>
                  <a:txBody>
                    <a:bodyPr/>
                    <a:lstStyle/>
                    <a:p>
                      <a:pPr marL="0" marR="0" lvl="0" indent="0" algn="l" defTabSz="0" rtl="0" eaLnBrk="1" fontAlgn="base" latinLnBrk="0" hangingPunct="0">
                        <a:lnSpc>
                          <a:spcPct val="15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mn-lt"/>
                          <a:ea typeface="MS PGothic" charset="0"/>
                          <a:cs typeface="MS PGothic" charset="0"/>
                          <a:sym typeface="Calibri" charset="0"/>
                        </a:rPr>
                        <a:t>On prophylaxis (on study, any frequency) </a:t>
                      </a:r>
                      <a:endParaRPr kumimoji="0" lang="en-US" sz="1600" b="0" i="0" u="none" strike="noStrike" cap="none" normalizeH="0" baseline="0" dirty="0">
                        <a:ln>
                          <a:noFill/>
                        </a:ln>
                        <a:solidFill>
                          <a:srgbClr val="000000"/>
                        </a:solidFill>
                        <a:effectLst/>
                        <a:latin typeface="+mn-lt"/>
                        <a:ea typeface="MS PGothic" charset="0"/>
                        <a:cs typeface="MS PGothic" charset="0"/>
                        <a:sym typeface="Helvetica Light" charset="0"/>
                      </a:endParaRPr>
                    </a:p>
                  </a:txBody>
                  <a:tcPr marL="44648" marR="44648" marT="0" marB="0" anchor="ctr" horzOverflow="overflow">
                    <a:lnL w="12700" cap="flat" cmpd="sng" algn="ctr">
                      <a:solidFill>
                        <a:srgbClr val="CBCBCB"/>
                      </a:solidFill>
                      <a:prstDash val="solid"/>
                      <a:miter lim="0"/>
                      <a:headEnd type="none" w="med" len="med"/>
                      <a:tailEnd type="none" w="med" len="med"/>
                    </a:lnL>
                    <a:lnR w="12700" cap="flat" cmpd="sng" algn="ctr">
                      <a:solidFill>
                        <a:srgbClr val="CBCBCB"/>
                      </a:solidFill>
                      <a:prstDash val="solid"/>
                      <a:miter lim="0"/>
                      <a:headEnd type="none" w="med" len="med"/>
                      <a:tailEnd type="none" w="med" len="med"/>
                    </a:lnR>
                    <a:lnT w="12700" cap="flat" cmpd="sng" algn="ctr">
                      <a:solidFill>
                        <a:srgbClr val="CBCBCB"/>
                      </a:solidFill>
                      <a:prstDash val="solid"/>
                      <a:miter lim="0"/>
                      <a:headEnd type="none" w="med" len="med"/>
                      <a:tailEnd type="none" w="med" len="med"/>
                    </a:lnT>
                    <a:lnB w="12700" cap="flat" cmpd="sng" algn="ctr">
                      <a:solidFill>
                        <a:srgbClr val="CBCBCB"/>
                      </a:solidFill>
                      <a:prstDash val="solid"/>
                      <a:miter lim="0"/>
                      <a:headEnd type="none" w="med" len="med"/>
                      <a:tailEnd type="none" w="med" len="med"/>
                    </a:lnB>
                    <a:lnTlToBr>
                      <a:noFill/>
                    </a:lnTlToBr>
                    <a:lnBlToTr>
                      <a:noFill/>
                    </a:lnBlToTr>
                    <a:solidFill>
                      <a:srgbClr val="F4E9E9"/>
                    </a:solidFill>
                  </a:tcPr>
                </a:tc>
                <a:tc>
                  <a:txBody>
                    <a:bodyPr/>
                    <a:lstStyle/>
                    <a:p>
                      <a:pPr marL="0" marR="0" lvl="0" indent="0" algn="ctr" defTabSz="0" rtl="0" eaLnBrk="1" fontAlgn="base" latinLnBrk="0" hangingPunct="0">
                        <a:lnSpc>
                          <a:spcPct val="15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mn-lt"/>
                          <a:ea typeface="MS PGothic" charset="0"/>
                          <a:cs typeface="MS PGothic" charset="0"/>
                          <a:sym typeface="Calibri" charset="0"/>
                        </a:rPr>
                        <a:t>710</a:t>
                      </a:r>
                      <a:endParaRPr kumimoji="0" lang="en-US" sz="1800" b="0" i="0" u="none" strike="noStrike" cap="none" normalizeH="0" baseline="0" dirty="0">
                        <a:ln>
                          <a:noFill/>
                        </a:ln>
                        <a:solidFill>
                          <a:srgbClr val="000000"/>
                        </a:solidFill>
                        <a:effectLst/>
                        <a:latin typeface="+mn-lt"/>
                        <a:ea typeface="MS PGothic" charset="0"/>
                        <a:cs typeface="MS PGothic" charset="0"/>
                        <a:sym typeface="Helvetica Light" charset="0"/>
                      </a:endParaRPr>
                    </a:p>
                  </a:txBody>
                  <a:tcPr marL="44648" marR="44648" marT="0" marB="0" anchor="ctr" horzOverflow="overflow">
                    <a:lnL w="12700" cap="flat" cmpd="sng" algn="ctr">
                      <a:solidFill>
                        <a:srgbClr val="CBCBCB"/>
                      </a:solidFill>
                      <a:prstDash val="solid"/>
                      <a:miter lim="0"/>
                      <a:headEnd type="none" w="med" len="med"/>
                      <a:tailEnd type="none" w="med" len="med"/>
                    </a:lnL>
                    <a:lnR w="12700" cap="flat" cmpd="sng" algn="ctr">
                      <a:solidFill>
                        <a:srgbClr val="CBCBCB"/>
                      </a:solidFill>
                      <a:prstDash val="solid"/>
                      <a:miter lim="0"/>
                      <a:headEnd type="none" w="med" len="med"/>
                      <a:tailEnd type="none" w="med" len="med"/>
                    </a:lnR>
                    <a:lnT w="12700" cap="flat" cmpd="sng" algn="ctr">
                      <a:solidFill>
                        <a:srgbClr val="CBCBCB"/>
                      </a:solidFill>
                      <a:prstDash val="solid"/>
                      <a:miter lim="0"/>
                      <a:headEnd type="none" w="med" len="med"/>
                      <a:tailEnd type="none" w="med" len="med"/>
                    </a:lnT>
                    <a:lnB w="12700" cap="flat" cmpd="sng" algn="ctr">
                      <a:solidFill>
                        <a:srgbClr val="CBCBCB"/>
                      </a:solidFill>
                      <a:prstDash val="solid"/>
                      <a:miter lim="0"/>
                      <a:headEnd type="none" w="med" len="med"/>
                      <a:tailEnd type="none" w="med" len="med"/>
                    </a:lnB>
                    <a:lnTlToBr>
                      <a:noFill/>
                    </a:lnTlToBr>
                    <a:lnBlToTr>
                      <a:noFill/>
                    </a:lnBlToTr>
                    <a:solidFill>
                      <a:srgbClr val="FFFFFF"/>
                    </a:solidFill>
                  </a:tcPr>
                </a:tc>
                <a:tc>
                  <a:txBody>
                    <a:bodyPr/>
                    <a:lstStyle/>
                    <a:p>
                      <a:pPr marL="0" marR="0" lvl="0" indent="0" algn="ctr" defTabSz="0" rtl="0" eaLnBrk="1" fontAlgn="base" latinLnBrk="0" hangingPunct="0">
                        <a:lnSpc>
                          <a:spcPct val="15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mn-lt"/>
                          <a:ea typeface="MS PGothic" charset="0"/>
                          <a:cs typeface="MS PGothic" charset="0"/>
                          <a:sym typeface="Calibri" charset="0"/>
                        </a:rPr>
                        <a:t>2.00 (0, 6.73)</a:t>
                      </a:r>
                      <a:endParaRPr kumimoji="0" lang="en-US" sz="1800" b="0" i="0" u="none" strike="noStrike" cap="none" normalizeH="0" baseline="0">
                        <a:ln>
                          <a:noFill/>
                        </a:ln>
                        <a:solidFill>
                          <a:srgbClr val="000000"/>
                        </a:solidFill>
                        <a:effectLst/>
                        <a:latin typeface="+mn-lt"/>
                        <a:ea typeface="MS PGothic" charset="0"/>
                        <a:cs typeface="MS PGothic" charset="0"/>
                        <a:sym typeface="Helvetica Light" charset="0"/>
                      </a:endParaRPr>
                    </a:p>
                  </a:txBody>
                  <a:tcPr marL="44648" marR="44648" marT="0" marB="0" anchor="ctr" horzOverflow="overflow">
                    <a:lnL w="12700" cap="flat" cmpd="sng" algn="ctr">
                      <a:solidFill>
                        <a:srgbClr val="CBCBCB"/>
                      </a:solidFill>
                      <a:prstDash val="solid"/>
                      <a:miter lim="0"/>
                      <a:headEnd type="none" w="med" len="med"/>
                      <a:tailEnd type="none" w="med" len="med"/>
                    </a:lnL>
                    <a:lnR w="12700" cap="flat" cmpd="sng" algn="ctr">
                      <a:solidFill>
                        <a:srgbClr val="CBCBCB"/>
                      </a:solidFill>
                      <a:prstDash val="solid"/>
                      <a:miter lim="0"/>
                      <a:headEnd type="none" w="med" len="med"/>
                      <a:tailEnd type="none" w="med" len="med"/>
                    </a:lnR>
                    <a:lnT w="12700" cap="flat" cmpd="sng" algn="ctr">
                      <a:solidFill>
                        <a:srgbClr val="CBCBCB"/>
                      </a:solidFill>
                      <a:prstDash val="solid"/>
                      <a:miter lim="0"/>
                      <a:headEnd type="none" w="med" len="med"/>
                      <a:tailEnd type="none" w="med" len="med"/>
                    </a:lnT>
                    <a:lnB w="12700" cap="flat" cmpd="sng" algn="ctr">
                      <a:solidFill>
                        <a:srgbClr val="CBCBCB"/>
                      </a:solidFill>
                      <a:prstDash val="solid"/>
                      <a:miter lim="0"/>
                      <a:headEnd type="none" w="med" len="med"/>
                      <a:tailEnd type="none" w="med" len="med"/>
                    </a:lnB>
                    <a:lnTlToBr>
                      <a:noFill/>
                    </a:lnTlToBr>
                    <a:lnBlToTr>
                      <a:noFill/>
                    </a:lnBlToTr>
                    <a:solidFill>
                      <a:srgbClr val="FFFFFF"/>
                    </a:solidFill>
                  </a:tcPr>
                </a:tc>
              </a:tr>
              <a:tr h="457156">
                <a:tc>
                  <a:txBody>
                    <a:bodyPr/>
                    <a:lstStyle/>
                    <a:p>
                      <a:pPr marL="0" marR="0" lvl="0" indent="0" algn="l" defTabSz="0" rtl="0" eaLnBrk="1" fontAlgn="base" latinLnBrk="0" hangingPunct="0">
                        <a:lnSpc>
                          <a:spcPct val="15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mn-lt"/>
                          <a:ea typeface="MS PGothic" charset="0"/>
                          <a:cs typeface="MS PGothic" charset="0"/>
                          <a:sym typeface="Calibri" charset="0"/>
                        </a:rPr>
                        <a:t>On prophylaxis (on study, ≥twice/week)</a:t>
                      </a:r>
                      <a:endParaRPr kumimoji="0" lang="en-US" sz="1600" b="0" i="0" u="none" strike="noStrike" cap="none" normalizeH="0" baseline="0" dirty="0">
                        <a:ln>
                          <a:noFill/>
                        </a:ln>
                        <a:solidFill>
                          <a:srgbClr val="000000"/>
                        </a:solidFill>
                        <a:effectLst/>
                        <a:latin typeface="+mn-lt"/>
                        <a:ea typeface="MS PGothic" charset="0"/>
                        <a:cs typeface="MS PGothic" charset="0"/>
                        <a:sym typeface="Helvetica Light" charset="0"/>
                      </a:endParaRPr>
                    </a:p>
                  </a:txBody>
                  <a:tcPr marL="44648" marR="44648" marT="0" marB="0" anchor="ctr" horzOverflow="overflow">
                    <a:lnL w="12700" cap="flat" cmpd="sng" algn="ctr">
                      <a:solidFill>
                        <a:srgbClr val="CBCBCB"/>
                      </a:solidFill>
                      <a:prstDash val="solid"/>
                      <a:miter lim="0"/>
                      <a:headEnd type="none" w="med" len="med"/>
                      <a:tailEnd type="none" w="med" len="med"/>
                    </a:lnL>
                    <a:lnR w="12700" cap="flat" cmpd="sng" algn="ctr">
                      <a:solidFill>
                        <a:srgbClr val="CBCBCB"/>
                      </a:solidFill>
                      <a:prstDash val="solid"/>
                      <a:miter lim="0"/>
                      <a:headEnd type="none" w="med" len="med"/>
                      <a:tailEnd type="none" w="med" len="med"/>
                    </a:lnR>
                    <a:lnT w="12700" cap="flat" cmpd="sng" algn="ctr">
                      <a:solidFill>
                        <a:srgbClr val="CBCBCB"/>
                      </a:solidFill>
                      <a:prstDash val="solid"/>
                      <a:miter lim="0"/>
                      <a:headEnd type="none" w="med" len="med"/>
                      <a:tailEnd type="none" w="med" len="med"/>
                    </a:lnT>
                    <a:lnB w="12700" cap="flat" cmpd="sng" algn="ctr">
                      <a:solidFill>
                        <a:srgbClr val="CBCBCB"/>
                      </a:solidFill>
                      <a:prstDash val="solid"/>
                      <a:miter lim="0"/>
                      <a:headEnd type="none" w="med" len="med"/>
                      <a:tailEnd type="none" w="med" len="med"/>
                    </a:lnB>
                    <a:lnTlToBr>
                      <a:noFill/>
                    </a:lnTlToBr>
                    <a:lnBlToTr>
                      <a:noFill/>
                    </a:lnBlToTr>
                    <a:solidFill>
                      <a:srgbClr val="F4E9E9"/>
                    </a:solidFill>
                  </a:tcPr>
                </a:tc>
                <a:tc>
                  <a:txBody>
                    <a:bodyPr/>
                    <a:lstStyle/>
                    <a:p>
                      <a:pPr marL="0" marR="0" lvl="0" indent="0" algn="ctr" defTabSz="0" rtl="0" eaLnBrk="1" fontAlgn="base" latinLnBrk="0" hangingPunct="0">
                        <a:lnSpc>
                          <a:spcPct val="15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mn-lt"/>
                          <a:ea typeface="MS PGothic" charset="0"/>
                          <a:cs typeface="MS PGothic" charset="0"/>
                          <a:sym typeface="Calibri" charset="0"/>
                        </a:rPr>
                        <a:t>557</a:t>
                      </a:r>
                      <a:endParaRPr kumimoji="0" lang="en-US" sz="1800" b="0" i="0" u="none" strike="noStrike" cap="none" normalizeH="0" baseline="0" dirty="0">
                        <a:ln>
                          <a:noFill/>
                        </a:ln>
                        <a:solidFill>
                          <a:srgbClr val="000000"/>
                        </a:solidFill>
                        <a:effectLst/>
                        <a:latin typeface="+mn-lt"/>
                        <a:ea typeface="MS PGothic" charset="0"/>
                        <a:cs typeface="MS PGothic" charset="0"/>
                        <a:sym typeface="Helvetica Light" charset="0"/>
                      </a:endParaRPr>
                    </a:p>
                  </a:txBody>
                  <a:tcPr marL="44648" marR="44648" marT="0" marB="0" anchor="ctr" horzOverflow="overflow">
                    <a:lnL w="12700" cap="flat" cmpd="sng" algn="ctr">
                      <a:solidFill>
                        <a:srgbClr val="CBCBCB"/>
                      </a:solidFill>
                      <a:prstDash val="solid"/>
                      <a:miter lim="0"/>
                      <a:headEnd type="none" w="med" len="med"/>
                      <a:tailEnd type="none" w="med" len="med"/>
                    </a:lnL>
                    <a:lnR w="12700" cap="flat" cmpd="sng" algn="ctr">
                      <a:solidFill>
                        <a:srgbClr val="CBCBCB"/>
                      </a:solidFill>
                      <a:prstDash val="solid"/>
                      <a:miter lim="0"/>
                      <a:headEnd type="none" w="med" len="med"/>
                      <a:tailEnd type="none" w="med" len="med"/>
                    </a:lnR>
                    <a:lnT w="12700" cap="flat" cmpd="sng" algn="ctr">
                      <a:solidFill>
                        <a:srgbClr val="CBCBCB"/>
                      </a:solidFill>
                      <a:prstDash val="solid"/>
                      <a:miter lim="0"/>
                      <a:headEnd type="none" w="med" len="med"/>
                      <a:tailEnd type="none" w="med" len="med"/>
                    </a:lnT>
                    <a:lnB w="12700" cap="flat" cmpd="sng" algn="ctr">
                      <a:solidFill>
                        <a:srgbClr val="CBCBCB"/>
                      </a:solidFill>
                      <a:prstDash val="solid"/>
                      <a:miter lim="0"/>
                      <a:headEnd type="none" w="med" len="med"/>
                      <a:tailEnd type="none" w="med" len="med"/>
                    </a:lnB>
                    <a:lnTlToBr>
                      <a:noFill/>
                    </a:lnTlToBr>
                    <a:lnBlToTr>
                      <a:noFill/>
                    </a:lnBlToTr>
                    <a:solidFill>
                      <a:srgbClr val="FFFFFF"/>
                    </a:solidFill>
                  </a:tcPr>
                </a:tc>
                <a:tc>
                  <a:txBody>
                    <a:bodyPr/>
                    <a:lstStyle/>
                    <a:p>
                      <a:pPr marL="0" marR="0" lvl="0" indent="0" algn="ctr" defTabSz="0" rtl="0" eaLnBrk="1" fontAlgn="base" latinLnBrk="0" hangingPunct="0">
                        <a:lnSpc>
                          <a:spcPct val="15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mn-lt"/>
                          <a:ea typeface="MS PGothic" charset="0"/>
                          <a:cs typeface="MS PGothic" charset="0"/>
                          <a:sym typeface="Calibri" charset="0"/>
                        </a:rPr>
                        <a:t>1.66 </a:t>
                      </a:r>
                      <a:r>
                        <a:rPr kumimoji="0" lang="en-US" sz="1800" b="0" i="0" u="none" strike="noStrike" cap="none" normalizeH="0" baseline="0" dirty="0">
                          <a:ln>
                            <a:noFill/>
                          </a:ln>
                          <a:solidFill>
                            <a:srgbClr val="000000"/>
                          </a:solidFill>
                          <a:effectLst/>
                          <a:latin typeface="+mn-lt"/>
                          <a:ea typeface="MS PGothic" charset="0"/>
                          <a:cs typeface="MS PGothic" charset="0"/>
                          <a:sym typeface="Calibri" charset="0"/>
                        </a:rPr>
                        <a:t>(0, </a:t>
                      </a:r>
                      <a:r>
                        <a:rPr kumimoji="0" lang="en-US" sz="1800" b="0" i="0" u="none" strike="noStrike" cap="none" normalizeH="0" baseline="0" dirty="0" smtClean="0">
                          <a:ln>
                            <a:noFill/>
                          </a:ln>
                          <a:solidFill>
                            <a:srgbClr val="000000"/>
                          </a:solidFill>
                          <a:effectLst/>
                          <a:latin typeface="+mn-lt"/>
                          <a:ea typeface="MS PGothic" charset="0"/>
                          <a:cs typeface="MS PGothic" charset="0"/>
                          <a:sym typeface="Calibri" charset="0"/>
                        </a:rPr>
                        <a:t>4.78)</a:t>
                      </a:r>
                      <a:endParaRPr kumimoji="0" lang="en-US" sz="1800" b="0" i="0" u="none" strike="noStrike" cap="none" normalizeH="0" baseline="0" dirty="0">
                        <a:ln>
                          <a:noFill/>
                        </a:ln>
                        <a:solidFill>
                          <a:srgbClr val="000000"/>
                        </a:solidFill>
                        <a:effectLst/>
                        <a:latin typeface="+mn-lt"/>
                        <a:ea typeface="MS PGothic" charset="0"/>
                        <a:cs typeface="MS PGothic" charset="0"/>
                        <a:sym typeface="Helvetica Light" charset="0"/>
                      </a:endParaRPr>
                    </a:p>
                  </a:txBody>
                  <a:tcPr marL="44648" marR="44648" marT="0" marB="0" anchor="ctr" horzOverflow="overflow">
                    <a:lnL w="12700" cap="flat" cmpd="sng" algn="ctr">
                      <a:solidFill>
                        <a:srgbClr val="CBCBCB"/>
                      </a:solidFill>
                      <a:prstDash val="solid"/>
                      <a:miter lim="0"/>
                      <a:headEnd type="none" w="med" len="med"/>
                      <a:tailEnd type="none" w="med" len="med"/>
                    </a:lnL>
                    <a:lnR w="12700" cap="flat" cmpd="sng" algn="ctr">
                      <a:solidFill>
                        <a:srgbClr val="CBCBCB"/>
                      </a:solidFill>
                      <a:prstDash val="solid"/>
                      <a:miter lim="0"/>
                      <a:headEnd type="none" w="med" len="med"/>
                      <a:tailEnd type="none" w="med" len="med"/>
                    </a:lnR>
                    <a:lnT w="12700" cap="flat" cmpd="sng" algn="ctr">
                      <a:solidFill>
                        <a:srgbClr val="CBCBCB"/>
                      </a:solidFill>
                      <a:prstDash val="solid"/>
                      <a:miter lim="0"/>
                      <a:headEnd type="none" w="med" len="med"/>
                      <a:tailEnd type="none" w="med" len="med"/>
                    </a:lnT>
                    <a:lnB w="12700" cap="flat" cmpd="sng" algn="ctr">
                      <a:solidFill>
                        <a:srgbClr val="CBCBCB"/>
                      </a:solidFill>
                      <a:prstDash val="solid"/>
                      <a:miter lim="0"/>
                      <a:headEnd type="none" w="med" len="med"/>
                      <a:tailEnd type="none" w="med" len="med"/>
                    </a:lnB>
                    <a:lnTlToBr>
                      <a:noFill/>
                    </a:lnTlToBr>
                    <a:lnBlToTr>
                      <a:noFill/>
                    </a:lnBlToTr>
                    <a:solidFill>
                      <a:srgbClr val="FFFFFF"/>
                    </a:solidFill>
                  </a:tcPr>
                </a:tc>
              </a:tr>
            </a:tbl>
          </a:graphicData>
        </a:graphic>
      </p:graphicFrame>
      <p:sp>
        <p:nvSpPr>
          <p:cNvPr id="2" name="Title 1"/>
          <p:cNvSpPr>
            <a:spLocks noGrp="1"/>
          </p:cNvSpPr>
          <p:nvPr>
            <p:ph type="title"/>
          </p:nvPr>
        </p:nvSpPr>
        <p:spPr>
          <a:xfrm>
            <a:off x="392544" y="132087"/>
            <a:ext cx="8096152" cy="610929"/>
          </a:xfrm>
        </p:spPr>
        <p:txBody>
          <a:bodyPr>
            <a:normAutofit/>
          </a:bodyPr>
          <a:lstStyle/>
          <a:p>
            <a:pPr defTabSz="286984">
              <a:defRPr/>
            </a:pPr>
            <a:r>
              <a:rPr lang="en-US" sz="2800" b="1" dirty="0">
                <a:latin typeface="+mn-lt"/>
                <a:ea typeface="ＭＳ Ｐゴシック" charset="0"/>
                <a:cs typeface="Helvetica" charset="0"/>
                <a:sym typeface="Helvetica" charset="0"/>
              </a:rPr>
              <a:t>Patient </a:t>
            </a:r>
            <a:r>
              <a:rPr lang="en-US" sz="2800" b="1" dirty="0" smtClean="0">
                <a:latin typeface="+mn-lt"/>
                <a:ea typeface="ＭＳ Ｐゴシック" charset="0"/>
                <a:cs typeface="Helvetica" charset="0"/>
                <a:sym typeface="Helvetica" charset="0"/>
              </a:rPr>
              <a:t>characteristics and </a:t>
            </a:r>
            <a:r>
              <a:rPr lang="en-US" sz="2800" b="1" dirty="0">
                <a:latin typeface="+mn-lt"/>
                <a:ea typeface="ＭＳ Ｐゴシック" charset="0"/>
                <a:cs typeface="Helvetica" charset="0"/>
                <a:sym typeface="Helvetica" charset="0"/>
              </a:rPr>
              <a:t>ABR</a:t>
            </a:r>
            <a:endParaRPr lang="en-US" sz="2800" b="1" dirty="0">
              <a:latin typeface="+mn-lt"/>
              <a:ea typeface="ＭＳ Ｐゴシック" charset="0"/>
            </a:endParaRPr>
          </a:p>
        </p:txBody>
      </p:sp>
      <p:sp>
        <p:nvSpPr>
          <p:cNvPr id="3" name="Rectangle 2"/>
          <p:cNvSpPr/>
          <p:nvPr/>
        </p:nvSpPr>
        <p:spPr>
          <a:xfrm>
            <a:off x="1997405" y="4451002"/>
            <a:ext cx="5149190" cy="369332"/>
          </a:xfrm>
          <a:prstGeom prst="rect">
            <a:avLst/>
          </a:prstGeom>
        </p:spPr>
        <p:txBody>
          <a:bodyPr wrap="square">
            <a:spAutoFit/>
          </a:bodyPr>
          <a:lstStyle/>
          <a:p>
            <a:r>
              <a:rPr lang="en-US" dirty="0">
                <a:solidFill>
                  <a:schemeClr val="accent2">
                    <a:lumMod val="75000"/>
                  </a:schemeClr>
                </a:solidFill>
              </a:rPr>
              <a:t>M</a:t>
            </a:r>
            <a:r>
              <a:rPr lang="en-US" dirty="0" smtClean="0">
                <a:solidFill>
                  <a:schemeClr val="accent2">
                    <a:lumMod val="75000"/>
                  </a:schemeClr>
                </a:solidFill>
              </a:rPr>
              <a:t>edian </a:t>
            </a:r>
            <a:r>
              <a:rPr lang="en-US" dirty="0">
                <a:solidFill>
                  <a:schemeClr val="accent2">
                    <a:lumMod val="75000"/>
                  </a:schemeClr>
                </a:solidFill>
              </a:rPr>
              <a:t>dose per infusion of 27 IU/kg (Q1 20, Q3 34</a:t>
            </a:r>
            <a:r>
              <a:rPr lang="en-US" dirty="0" smtClean="0">
                <a:solidFill>
                  <a:schemeClr val="accent2">
                    <a:lumMod val="75000"/>
                  </a:schemeClr>
                </a:solidFill>
              </a:rPr>
              <a:t>) </a:t>
            </a:r>
            <a:endParaRPr lang="en-US" dirty="0">
              <a:solidFill>
                <a:schemeClr val="accent2">
                  <a:lumMod val="75000"/>
                </a:schemeClr>
              </a:solidFill>
            </a:endParaRPr>
          </a:p>
        </p:txBody>
      </p:sp>
      <p:sp>
        <p:nvSpPr>
          <p:cNvPr id="5" name="Text Placeholder 7"/>
          <p:cNvSpPr>
            <a:spLocks noGrp="1"/>
          </p:cNvSpPr>
          <p:nvPr>
            <p:ph type="body" sz="quarter" idx="4294967295"/>
          </p:nvPr>
        </p:nvSpPr>
        <p:spPr>
          <a:xfrm>
            <a:off x="457200" y="4594623"/>
            <a:ext cx="8229600" cy="434577"/>
          </a:xfrm>
          <a:prstGeom prst="rect">
            <a:avLst/>
          </a:prstGeom>
        </p:spPr>
        <p:txBody>
          <a:bodyPr>
            <a:normAutofit lnSpcReduction="10000"/>
          </a:bodyPr>
          <a:lstStyle/>
          <a:p>
            <a:pPr marL="0" indent="0">
              <a:buNone/>
            </a:pPr>
            <a:endParaRPr lang="en-GB" sz="1100" dirty="0" smtClean="0"/>
          </a:p>
          <a:p>
            <a:pPr marL="0" indent="0">
              <a:buNone/>
            </a:pPr>
            <a:r>
              <a:rPr lang="en-GB" sz="1100" dirty="0" smtClean="0"/>
              <a:t>ABR: Annualised bleeding rate.</a:t>
            </a:r>
            <a:endParaRPr lang="en-GB" sz="1100" dirty="0"/>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Effectiveness outcomes</a:t>
            </a:r>
            <a:endParaRPr lang="en-US" sz="2800" b="1" dirty="0"/>
          </a:p>
        </p:txBody>
      </p:sp>
      <p:sp>
        <p:nvSpPr>
          <p:cNvPr id="5" name="Content Placeholder 4"/>
          <p:cNvSpPr>
            <a:spLocks noGrp="1"/>
          </p:cNvSpPr>
          <p:nvPr>
            <p:ph idx="1"/>
          </p:nvPr>
        </p:nvSpPr>
        <p:spPr/>
        <p:txBody>
          <a:bodyPr/>
          <a:lstStyle/>
          <a:p>
            <a:r>
              <a:rPr lang="en-US" sz="2400" dirty="0"/>
              <a:t>Cure (as a synonym for normal life)</a:t>
            </a:r>
            <a:endParaRPr lang="en-US" sz="2400" dirty="0" smtClean="0"/>
          </a:p>
          <a:p>
            <a:pPr lvl="1"/>
            <a:r>
              <a:rPr lang="en-US" sz="2000" dirty="0" smtClean="0"/>
              <a:t>Healthy </a:t>
            </a:r>
            <a:r>
              <a:rPr lang="en-US" sz="2000" dirty="0"/>
              <a:t>functional joints</a:t>
            </a:r>
          </a:p>
          <a:p>
            <a:pPr lvl="2"/>
            <a:r>
              <a:rPr lang="en-US" sz="1800" dirty="0"/>
              <a:t>Bleeding (</a:t>
            </a:r>
            <a:r>
              <a:rPr lang="en-US" sz="1800" dirty="0" err="1" smtClean="0"/>
              <a:t>annualised</a:t>
            </a:r>
            <a:r>
              <a:rPr lang="en-US" sz="1800" dirty="0" smtClean="0"/>
              <a:t> </a:t>
            </a:r>
            <a:r>
              <a:rPr lang="en-US" sz="1800" dirty="0"/>
              <a:t>bleeding rate)</a:t>
            </a:r>
          </a:p>
          <a:p>
            <a:pPr marL="1371600" lvl="3" indent="0">
              <a:buNone/>
            </a:pPr>
            <a:endParaRPr lang="en-US" dirty="0"/>
          </a:p>
          <a:p>
            <a:pPr lvl="3"/>
            <a:r>
              <a:rPr lang="en-US" b="1" dirty="0">
                <a:solidFill>
                  <a:schemeClr val="accent2">
                    <a:lumMod val="75000"/>
                  </a:schemeClr>
                </a:solidFill>
              </a:rPr>
              <a:t>HJHS/</a:t>
            </a:r>
            <a:r>
              <a:rPr lang="en-US" b="1" dirty="0" err="1">
                <a:solidFill>
                  <a:schemeClr val="accent2">
                    <a:lumMod val="75000"/>
                  </a:schemeClr>
                </a:solidFill>
              </a:rPr>
              <a:t>Petterson</a:t>
            </a:r>
            <a:r>
              <a:rPr lang="en-US" b="1" dirty="0">
                <a:solidFill>
                  <a:schemeClr val="accent2">
                    <a:lumMod val="75000"/>
                  </a:schemeClr>
                </a:solidFill>
              </a:rPr>
              <a:t>/US/MRI</a:t>
            </a:r>
          </a:p>
          <a:p>
            <a:pPr lvl="3"/>
            <a:r>
              <a:rPr lang="en-US" b="1" dirty="0">
                <a:solidFill>
                  <a:schemeClr val="accent2">
                    <a:lumMod val="75000"/>
                  </a:schemeClr>
                </a:solidFill>
              </a:rPr>
              <a:t>Pain</a:t>
            </a:r>
          </a:p>
          <a:p>
            <a:pPr lvl="3"/>
            <a:r>
              <a:rPr lang="en-US" b="1" dirty="0">
                <a:solidFill>
                  <a:schemeClr val="accent2">
                    <a:lumMod val="75000"/>
                  </a:schemeClr>
                </a:solidFill>
              </a:rPr>
              <a:t>Working capability</a:t>
            </a:r>
          </a:p>
          <a:p>
            <a:pPr lvl="3"/>
            <a:r>
              <a:rPr lang="en-US" b="1" dirty="0">
                <a:solidFill>
                  <a:schemeClr val="accent2">
                    <a:lumMod val="75000"/>
                  </a:schemeClr>
                </a:solidFill>
              </a:rPr>
              <a:t>School attendance</a:t>
            </a:r>
          </a:p>
          <a:p>
            <a:endParaRPr lang="en-GB" dirty="0"/>
          </a:p>
        </p:txBody>
      </p:sp>
      <p:sp>
        <p:nvSpPr>
          <p:cNvPr id="3" name="Text Placeholder 2"/>
          <p:cNvSpPr>
            <a:spLocks noGrp="1"/>
          </p:cNvSpPr>
          <p:nvPr>
            <p:ph type="body" sz="quarter" idx="10"/>
          </p:nvPr>
        </p:nvSpPr>
        <p:spPr/>
        <p:txBody>
          <a:bodyPr/>
          <a:lstStyle/>
          <a:p>
            <a:endParaRPr lang="en-US" dirty="0" smtClean="0"/>
          </a:p>
        </p:txBody>
      </p:sp>
    </p:spTree>
    <p:extLst>
      <p:ext uri="{BB962C8B-B14F-4D97-AF65-F5344CB8AC3E}">
        <p14:creationId xmlns:p14="http://schemas.microsoft.com/office/powerpoint/2010/main" val="88239279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Shape 218"/>
          <p:cNvSpPr>
            <a:spLocks noGrp="1"/>
          </p:cNvSpPr>
          <p:nvPr>
            <p:ph type="title"/>
          </p:nvPr>
        </p:nvSpPr>
        <p:spPr>
          <a:prstGeom prst="rect">
            <a:avLst/>
          </a:prstGeom>
        </p:spPr>
        <p:txBody>
          <a:bodyPr>
            <a:normAutofit/>
          </a:bodyPr>
          <a:lstStyle>
            <a:lvl1pPr defTabSz="490727">
              <a:defRPr sz="6719"/>
            </a:lvl1pPr>
          </a:lstStyle>
          <a:p>
            <a:pPr lvl="0">
              <a:defRPr sz="1800"/>
            </a:pPr>
            <a:r>
              <a:rPr lang="en-CA" sz="2800" b="1" dirty="0" smtClean="0"/>
              <a:t>Safety outcomes</a:t>
            </a:r>
            <a:endParaRPr sz="2800" b="1" dirty="0"/>
          </a:p>
        </p:txBody>
      </p:sp>
      <p:sp>
        <p:nvSpPr>
          <p:cNvPr id="2" name="Content Placeholder 1"/>
          <p:cNvSpPr>
            <a:spLocks noGrp="1"/>
          </p:cNvSpPr>
          <p:nvPr>
            <p:ph idx="1"/>
          </p:nvPr>
        </p:nvSpPr>
        <p:spPr/>
        <p:txBody>
          <a:bodyPr>
            <a:noAutofit/>
          </a:bodyPr>
          <a:lstStyle/>
          <a:p>
            <a:pPr marL="0" indent="0" defTabSz="272635">
              <a:buNone/>
              <a:defRPr sz="1800"/>
            </a:pPr>
            <a:r>
              <a:rPr lang="en-GB" sz="900" dirty="0" smtClean="0">
                <a:solidFill>
                  <a:schemeClr val="accent2">
                    <a:lumMod val="75000"/>
                  </a:schemeClr>
                </a:solidFill>
                <a:ea typeface="Calibri"/>
                <a:cs typeface="Calibri"/>
                <a:sym typeface="Calibri"/>
              </a:rPr>
              <a:t> </a:t>
            </a:r>
            <a:r>
              <a:rPr lang="en-GB" sz="2400" b="1" dirty="0">
                <a:solidFill>
                  <a:schemeClr val="accent2">
                    <a:lumMod val="75000"/>
                  </a:schemeClr>
                </a:solidFill>
                <a:ea typeface="Calibri"/>
                <a:cs typeface="Calibri"/>
                <a:sym typeface="Calibri"/>
              </a:rPr>
              <a:t>Inhibitor event rate in PTPs – so what?</a:t>
            </a:r>
            <a:endParaRPr lang="en-GB" sz="2000" b="1" dirty="0">
              <a:solidFill>
                <a:schemeClr val="accent2">
                  <a:lumMod val="75000"/>
                </a:schemeClr>
              </a:solidFill>
              <a:ea typeface="Calibri"/>
              <a:cs typeface="Calibri"/>
              <a:sym typeface="Calibri"/>
            </a:endParaRPr>
          </a:p>
          <a:p>
            <a:pPr marL="0" indent="0" defTabSz="272635">
              <a:spcBef>
                <a:spcPts val="1800"/>
              </a:spcBef>
              <a:buNone/>
              <a:defRPr sz="1800"/>
            </a:pPr>
            <a:r>
              <a:rPr lang="en-GB" sz="2000" dirty="0" smtClean="0">
                <a:ea typeface="Calibri"/>
                <a:cs typeface="Calibri"/>
                <a:sym typeface="Calibri"/>
              </a:rPr>
              <a:t>As </a:t>
            </a:r>
            <a:r>
              <a:rPr lang="en-GB" sz="2000" dirty="0">
                <a:ea typeface="Calibri"/>
                <a:cs typeface="Calibri"/>
                <a:sym typeface="Calibri"/>
              </a:rPr>
              <a:t>a result of our </a:t>
            </a:r>
            <a:r>
              <a:rPr lang="en-GB" sz="2000" dirty="0" smtClean="0">
                <a:ea typeface="Calibri"/>
                <a:cs typeface="Calibri"/>
                <a:sym typeface="Calibri"/>
              </a:rPr>
              <a:t>search, </a:t>
            </a:r>
            <a:r>
              <a:rPr lang="en-GB" sz="2000" dirty="0">
                <a:ea typeface="Calibri"/>
                <a:cs typeface="Calibri"/>
                <a:sym typeface="Calibri"/>
              </a:rPr>
              <a:t>we identified: </a:t>
            </a:r>
            <a:endParaRPr lang="en-GB" sz="2000" dirty="0" smtClean="0">
              <a:ea typeface="Calibri"/>
              <a:cs typeface="Calibri"/>
              <a:sym typeface="Calibri"/>
            </a:endParaRPr>
          </a:p>
          <a:p>
            <a:pPr indent="-257175" defTabSz="272635">
              <a:defRPr sz="1800"/>
            </a:pPr>
            <a:r>
              <a:rPr lang="en-GB" sz="2000" b="1" dirty="0" smtClean="0">
                <a:ea typeface="Calibri"/>
                <a:cs typeface="Calibri"/>
                <a:sym typeface="Calibri"/>
              </a:rPr>
              <a:t>39 </a:t>
            </a:r>
            <a:r>
              <a:rPr lang="en-GB" sz="2000" b="1" dirty="0">
                <a:ea typeface="Calibri"/>
                <a:cs typeface="Calibri"/>
                <a:sym typeface="Calibri"/>
              </a:rPr>
              <a:t>de novo inhibitors </a:t>
            </a:r>
            <a:r>
              <a:rPr lang="en-GB" sz="2000" dirty="0">
                <a:ea typeface="Calibri"/>
                <a:cs typeface="Calibri"/>
                <a:sym typeface="Calibri"/>
              </a:rPr>
              <a:t>reported in </a:t>
            </a:r>
            <a:r>
              <a:rPr lang="en-GB" sz="2000" b="1" dirty="0">
                <a:ea typeface="Calibri"/>
                <a:cs typeface="Calibri"/>
                <a:sym typeface="Calibri"/>
              </a:rPr>
              <a:t>19 publications + 26 EUHASS                                    </a:t>
            </a:r>
          </a:p>
          <a:p>
            <a:pPr marL="0" indent="0" defTabSz="272635">
              <a:spcBef>
                <a:spcPts val="1800"/>
              </a:spcBef>
              <a:buNone/>
              <a:defRPr sz="1800"/>
            </a:pPr>
            <a:r>
              <a:rPr lang="en-GB" sz="2000" dirty="0" smtClean="0">
                <a:ea typeface="Calibri"/>
                <a:cs typeface="Calibri"/>
                <a:sym typeface="Calibri"/>
              </a:rPr>
              <a:t>Individual </a:t>
            </a:r>
            <a:r>
              <a:rPr lang="en-GB" sz="2000" dirty="0">
                <a:ea typeface="Calibri"/>
                <a:cs typeface="Calibri"/>
                <a:sym typeface="Calibri"/>
              </a:rPr>
              <a:t>patient data has been collected for: </a:t>
            </a:r>
            <a:endParaRPr lang="en-GB" sz="2000" dirty="0" smtClean="0">
              <a:ea typeface="Calibri"/>
              <a:cs typeface="Calibri"/>
              <a:sym typeface="Calibri"/>
            </a:endParaRPr>
          </a:p>
          <a:p>
            <a:pPr indent="-257175" defTabSz="272635">
              <a:spcBef>
                <a:spcPts val="1200"/>
              </a:spcBef>
              <a:defRPr sz="1800"/>
            </a:pPr>
            <a:r>
              <a:rPr lang="en-GB" sz="2000" b="1" dirty="0" smtClean="0">
                <a:ea typeface="Calibri"/>
                <a:cs typeface="Calibri"/>
                <a:sym typeface="Calibri"/>
              </a:rPr>
              <a:t>29 </a:t>
            </a:r>
            <a:r>
              <a:rPr lang="en-GB" sz="2000" b="1" dirty="0">
                <a:ea typeface="Calibri"/>
                <a:cs typeface="Calibri"/>
                <a:sym typeface="Calibri"/>
              </a:rPr>
              <a:t>(74%) inhibitor cases overall </a:t>
            </a:r>
            <a:endParaRPr lang="en-GB" sz="2000" dirty="0" smtClean="0">
              <a:ea typeface="Calibri"/>
              <a:cs typeface="Calibri"/>
              <a:sym typeface="Calibri"/>
            </a:endParaRPr>
          </a:p>
          <a:p>
            <a:pPr indent="-257175" defTabSz="272635">
              <a:spcBef>
                <a:spcPts val="1200"/>
              </a:spcBef>
              <a:defRPr sz="1800"/>
            </a:pPr>
            <a:r>
              <a:rPr lang="en-GB" sz="2000" b="1" dirty="0" smtClean="0">
                <a:ea typeface="Calibri"/>
                <a:cs typeface="Calibri"/>
                <a:sym typeface="Calibri"/>
              </a:rPr>
              <a:t>14 </a:t>
            </a:r>
            <a:r>
              <a:rPr lang="en-GB" sz="2000" b="1" dirty="0">
                <a:ea typeface="Calibri"/>
                <a:cs typeface="Calibri"/>
                <a:sym typeface="Calibri"/>
              </a:rPr>
              <a:t>(36%) from CRFs </a:t>
            </a:r>
            <a:r>
              <a:rPr lang="en-GB" sz="2000" dirty="0">
                <a:ea typeface="Calibri"/>
                <a:cs typeface="Calibri"/>
                <a:sym typeface="Calibri"/>
              </a:rPr>
              <a:t>completed by study investigators							</a:t>
            </a:r>
            <a:endParaRPr lang="en-GB" sz="2000" dirty="0" smtClean="0">
              <a:ea typeface="Calibri"/>
              <a:cs typeface="Calibri"/>
              <a:sym typeface="Calibri"/>
            </a:endParaRPr>
          </a:p>
          <a:p>
            <a:pPr indent="-257175" defTabSz="272635">
              <a:spcBef>
                <a:spcPts val="1200"/>
              </a:spcBef>
              <a:defRPr sz="1800"/>
            </a:pPr>
            <a:r>
              <a:rPr lang="en-GB" sz="2000" b="1" dirty="0" smtClean="0">
                <a:ea typeface="Calibri"/>
                <a:cs typeface="Calibri"/>
                <a:sym typeface="Calibri"/>
              </a:rPr>
              <a:t>15 </a:t>
            </a:r>
            <a:r>
              <a:rPr lang="en-GB" sz="2000" b="1" dirty="0">
                <a:ea typeface="Calibri"/>
                <a:cs typeface="Calibri"/>
                <a:sym typeface="Calibri"/>
              </a:rPr>
              <a:t>(39%) extracted </a:t>
            </a:r>
            <a:r>
              <a:rPr lang="en-GB" sz="2000" dirty="0">
                <a:ea typeface="Calibri"/>
                <a:cs typeface="Calibri"/>
                <a:sym typeface="Calibri"/>
              </a:rPr>
              <a:t>from patient-level information available in the published </a:t>
            </a:r>
            <a:r>
              <a:rPr lang="en-GB" sz="2000" dirty="0" smtClean="0">
                <a:ea typeface="Calibri"/>
                <a:cs typeface="Calibri"/>
                <a:sym typeface="Calibri"/>
              </a:rPr>
              <a:t>reports</a:t>
            </a:r>
            <a:endParaRPr lang="en-GB" sz="2000" dirty="0">
              <a:ea typeface="Calibri"/>
              <a:cs typeface="Calibri"/>
              <a:sym typeface="Calibri"/>
            </a:endParaRPr>
          </a:p>
          <a:p>
            <a:endParaRPr lang="en-GB"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Interim results: Inhibitor characteristics</a:t>
            </a:r>
            <a:endParaRPr lang="en-US" sz="2800" b="1" dirty="0"/>
          </a:p>
        </p:txBody>
      </p:sp>
      <p:sp>
        <p:nvSpPr>
          <p:cNvPr id="4" name="Text Placeholder 3"/>
          <p:cNvSpPr>
            <a:spLocks noGrp="1"/>
          </p:cNvSpPr>
          <p:nvPr>
            <p:ph type="body" sz="quarter" idx="10"/>
          </p:nvPr>
        </p:nvSpPr>
        <p:spPr/>
        <p:txBody>
          <a:bodyPr/>
          <a:lstStyle/>
          <a:p>
            <a:r>
              <a:rPr lang="en-US" dirty="0" smtClean="0"/>
              <a:t>Barbara A</a:t>
            </a:r>
            <a:r>
              <a:rPr lang="en-US" dirty="0"/>
              <a:t>. Care until Cure grant competition, </a:t>
            </a:r>
            <a:r>
              <a:rPr lang="en-US" dirty="0" smtClean="0"/>
              <a:t>Canadian Hemophilia Society.</a:t>
            </a:r>
            <a:endParaRPr lang="en-US" dirty="0"/>
          </a:p>
          <a:p>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1070514439"/>
              </p:ext>
            </p:extLst>
          </p:nvPr>
        </p:nvGraphicFramePr>
        <p:xfrm>
          <a:off x="568929" y="1264039"/>
          <a:ext cx="7890254" cy="2286000"/>
        </p:xfrm>
        <a:graphic>
          <a:graphicData uri="http://schemas.openxmlformats.org/drawingml/2006/table">
            <a:tbl>
              <a:tblPr firstRow="1" bandRow="1">
                <a:tableStyleId>{72833802-FEF1-4C79-8D5D-14CF1EAF98D9}</a:tableStyleId>
              </a:tblPr>
              <a:tblGrid>
                <a:gridCol w="5119505"/>
                <a:gridCol w="2770749"/>
              </a:tblGrid>
              <a:tr h="370840">
                <a:tc>
                  <a:txBody>
                    <a:bodyPr/>
                    <a:lstStyle/>
                    <a:p>
                      <a:r>
                        <a:rPr lang="en-US" sz="2400" dirty="0" smtClean="0"/>
                        <a:t>Characteristic (n = 29)</a:t>
                      </a:r>
                      <a:endParaRPr lang="en-US" sz="2400" dirty="0"/>
                    </a:p>
                  </a:txBody>
                  <a:tcPr>
                    <a:solidFill>
                      <a:schemeClr val="accent2">
                        <a:lumMod val="75000"/>
                      </a:schemeClr>
                    </a:solidFill>
                  </a:tcPr>
                </a:tc>
                <a:tc>
                  <a:txBody>
                    <a:bodyPr/>
                    <a:lstStyle/>
                    <a:p>
                      <a:pPr algn="ctr"/>
                      <a:r>
                        <a:rPr lang="en-US" sz="2400" dirty="0" smtClean="0"/>
                        <a:t>Estimate</a:t>
                      </a:r>
                      <a:endParaRPr lang="en-US" sz="2400" dirty="0"/>
                    </a:p>
                  </a:txBody>
                  <a:tcPr>
                    <a:solidFill>
                      <a:schemeClr val="accent2">
                        <a:lumMod val="75000"/>
                      </a:schemeClr>
                    </a:solidFill>
                  </a:tcPr>
                </a:tc>
              </a:tr>
              <a:tr h="370840">
                <a:tc>
                  <a:txBody>
                    <a:bodyPr/>
                    <a:lstStyle/>
                    <a:p>
                      <a:r>
                        <a:rPr lang="en-US" sz="2400" dirty="0" smtClean="0"/>
                        <a:t>Age at inhibitor</a:t>
                      </a:r>
                      <a:r>
                        <a:rPr lang="en-US" sz="2400" baseline="0" dirty="0" smtClean="0"/>
                        <a:t> diagnosis (years)</a:t>
                      </a:r>
                    </a:p>
                  </a:txBody>
                  <a:tcPr/>
                </a:tc>
                <a:tc>
                  <a:txBody>
                    <a:bodyPr/>
                    <a:lstStyle/>
                    <a:p>
                      <a:pPr algn="ctr"/>
                      <a:r>
                        <a:rPr lang="en-US" sz="2400" dirty="0" smtClean="0"/>
                        <a:t>?</a:t>
                      </a:r>
                      <a:endParaRPr lang="en-US" sz="2400" dirty="0"/>
                    </a:p>
                  </a:txBody>
                  <a:tcPr/>
                </a:tc>
              </a:tr>
              <a:tr h="370840">
                <a:tc>
                  <a:txBody>
                    <a:bodyPr/>
                    <a:lstStyle/>
                    <a:p>
                      <a:r>
                        <a:rPr lang="en-US" sz="2400" dirty="0" smtClean="0"/>
                        <a:t>Peak </a:t>
                      </a:r>
                      <a:r>
                        <a:rPr lang="en-US" sz="2400" dirty="0" err="1" smtClean="0"/>
                        <a:t>titre</a:t>
                      </a:r>
                      <a:r>
                        <a:rPr lang="en-US" sz="2400" dirty="0" smtClean="0"/>
                        <a:t> level (BU/ml)</a:t>
                      </a:r>
                      <a:endParaRPr lang="en-US" sz="2400" dirty="0"/>
                    </a:p>
                  </a:txBody>
                  <a:tcPr/>
                </a:tc>
                <a:tc>
                  <a:txBody>
                    <a:bodyPr/>
                    <a:lstStyle/>
                    <a:p>
                      <a:pPr algn="ctr"/>
                      <a:r>
                        <a:rPr lang="en-US" sz="2400" dirty="0" smtClean="0"/>
                        <a:t>??</a:t>
                      </a:r>
                      <a:endParaRPr lang="en-US" sz="2400" dirty="0"/>
                    </a:p>
                  </a:txBody>
                  <a:tcPr/>
                </a:tc>
              </a:tr>
              <a:tr h="370840">
                <a:tc>
                  <a:txBody>
                    <a:bodyPr/>
                    <a:lstStyle/>
                    <a:p>
                      <a:r>
                        <a:rPr lang="en-US" sz="2400" dirty="0" smtClean="0"/>
                        <a:t>Last know</a:t>
                      </a:r>
                      <a:r>
                        <a:rPr lang="en-US" sz="2400" baseline="0" dirty="0" smtClean="0"/>
                        <a:t> </a:t>
                      </a:r>
                      <a:r>
                        <a:rPr lang="en-US" sz="2400" baseline="0" dirty="0" err="1" smtClean="0"/>
                        <a:t>titre</a:t>
                      </a:r>
                      <a:r>
                        <a:rPr lang="en-US" sz="2400" baseline="0" dirty="0" smtClean="0"/>
                        <a:t> level (BU/ml)</a:t>
                      </a:r>
                      <a:endParaRPr lang="en-US" sz="2400" dirty="0"/>
                    </a:p>
                  </a:txBody>
                  <a:tcPr/>
                </a:tc>
                <a:tc>
                  <a:txBody>
                    <a:bodyPr/>
                    <a:lstStyle/>
                    <a:p>
                      <a:pPr algn="ctr"/>
                      <a:r>
                        <a:rPr lang="en-US" sz="2400" dirty="0" smtClean="0"/>
                        <a:t>???</a:t>
                      </a:r>
                      <a:endParaRPr lang="en-US" sz="2400" dirty="0"/>
                    </a:p>
                  </a:txBody>
                  <a:tcPr/>
                </a:tc>
              </a:tr>
              <a:tr h="370840">
                <a:tc>
                  <a:txBody>
                    <a:bodyPr/>
                    <a:lstStyle/>
                    <a:p>
                      <a:r>
                        <a:rPr lang="en-US" sz="2400" dirty="0" smtClean="0"/>
                        <a:t>Patient follow-up (</a:t>
                      </a:r>
                      <a:r>
                        <a:rPr lang="en-US" sz="2400" dirty="0" err="1" smtClean="0"/>
                        <a:t>mo</a:t>
                      </a:r>
                      <a:r>
                        <a:rPr lang="en-US" sz="2400" dirty="0" smtClean="0"/>
                        <a:t>)</a:t>
                      </a:r>
                      <a:endParaRPr lang="en-US" sz="2400" dirty="0"/>
                    </a:p>
                  </a:txBody>
                  <a:tcPr/>
                </a:tc>
                <a:tc>
                  <a:txBody>
                    <a:bodyPr/>
                    <a:lstStyle/>
                    <a:p>
                      <a:pPr algn="ctr"/>
                      <a:r>
                        <a:rPr lang="en-US" sz="2400" dirty="0" smtClean="0"/>
                        <a:t>????</a:t>
                      </a:r>
                      <a:endParaRPr lang="en-US" sz="2400" dirty="0"/>
                    </a:p>
                  </a:txBody>
                  <a:tcPr/>
                </a:tc>
              </a:tr>
            </a:tbl>
          </a:graphicData>
        </a:graphic>
      </p:graphicFrame>
    </p:spTree>
  </p:cSld>
  <p:clrMapOvr>
    <a:masterClrMapping/>
  </p:clrMapOvr>
  <p:transition xmlns:p14="http://schemas.microsoft.com/office/powerpoint/2010/main" spd="slow">
    <p:dissolve/>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800" b="1" dirty="0" smtClean="0"/>
              <a:t>Conclusions</a:t>
            </a:r>
            <a:endParaRPr lang="en-US" sz="2800" b="1" dirty="0"/>
          </a:p>
        </p:txBody>
      </p:sp>
      <p:sp>
        <p:nvSpPr>
          <p:cNvPr id="2" name="Content Placeholder 1"/>
          <p:cNvSpPr>
            <a:spLocks noGrp="1"/>
          </p:cNvSpPr>
          <p:nvPr>
            <p:ph idx="1"/>
          </p:nvPr>
        </p:nvSpPr>
        <p:spPr>
          <a:xfrm>
            <a:off x="457199" y="1200151"/>
            <a:ext cx="8411029" cy="3394472"/>
          </a:xfrm>
        </p:spPr>
        <p:txBody>
          <a:bodyPr>
            <a:normAutofit/>
          </a:bodyPr>
          <a:lstStyle/>
          <a:p>
            <a:pPr>
              <a:lnSpc>
                <a:spcPct val="140000"/>
              </a:lnSpc>
              <a:spcBef>
                <a:spcPts val="1800"/>
              </a:spcBef>
            </a:pPr>
            <a:r>
              <a:rPr lang="en-US" sz="2500" dirty="0"/>
              <a:t>Clear </a:t>
            </a:r>
            <a:r>
              <a:rPr lang="en-US" sz="2500" dirty="0" smtClean="0"/>
              <a:t>value of </a:t>
            </a:r>
            <a:r>
              <a:rPr lang="en-US" sz="2500" dirty="0"/>
              <a:t>surveillance</a:t>
            </a:r>
          </a:p>
          <a:p>
            <a:pPr>
              <a:lnSpc>
                <a:spcPct val="140000"/>
              </a:lnSpc>
              <a:spcBef>
                <a:spcPts val="1800"/>
              </a:spcBef>
            </a:pPr>
            <a:r>
              <a:rPr lang="en-US" sz="2500" dirty="0"/>
              <a:t>Clear evidence </a:t>
            </a:r>
            <a:r>
              <a:rPr lang="en-US" sz="2500" dirty="0" smtClean="0"/>
              <a:t>for </a:t>
            </a:r>
            <a:r>
              <a:rPr lang="en-US" sz="2500" dirty="0"/>
              <a:t>progress</a:t>
            </a:r>
          </a:p>
          <a:p>
            <a:pPr>
              <a:lnSpc>
                <a:spcPct val="140000"/>
              </a:lnSpc>
              <a:spcBef>
                <a:spcPts val="1800"/>
              </a:spcBef>
            </a:pPr>
            <a:r>
              <a:rPr lang="en-US" sz="2500" dirty="0"/>
              <a:t>Need for </a:t>
            </a:r>
            <a:r>
              <a:rPr lang="en-US" sz="2500" dirty="0" err="1" smtClean="0"/>
              <a:t>harmonisation</a:t>
            </a:r>
            <a:endParaRPr lang="en-US" sz="2500" dirty="0"/>
          </a:p>
          <a:p>
            <a:pPr>
              <a:lnSpc>
                <a:spcPct val="140000"/>
              </a:lnSpc>
              <a:spcBef>
                <a:spcPts val="1800"/>
              </a:spcBef>
            </a:pPr>
            <a:r>
              <a:rPr lang="en-US" sz="2500" dirty="0"/>
              <a:t>Need for </a:t>
            </a:r>
            <a:r>
              <a:rPr lang="en-US" sz="2500" dirty="0" smtClean="0"/>
              <a:t>more efficient tools for patient-reported outcomes</a:t>
            </a:r>
          </a:p>
          <a:p>
            <a:pPr>
              <a:lnSpc>
                <a:spcPct val="140000"/>
              </a:lnSpc>
            </a:pPr>
            <a:endParaRPr lang="en-US" dirty="0"/>
          </a:p>
          <a:p>
            <a:pPr>
              <a:lnSpc>
                <a:spcPct val="140000"/>
              </a:lnSpc>
            </a:pPr>
            <a:endParaRPr lang="en-US" dirty="0"/>
          </a:p>
          <a:p>
            <a:endParaRPr lang="en-GB" dirty="0"/>
          </a:p>
        </p:txBody>
      </p:sp>
      <p:sp>
        <p:nvSpPr>
          <p:cNvPr id="6" name="Text Placeholder 5"/>
          <p:cNvSpPr>
            <a:spLocks noGrp="1"/>
          </p:cNvSpPr>
          <p:nvPr>
            <p:ph type="body" sz="quarter" idx="10"/>
          </p:nvPr>
        </p:nvSpPr>
        <p:spPr/>
        <p:txBody>
          <a:bodyPr>
            <a:normAutofit/>
          </a:bodyPr>
          <a:lstStyle/>
          <a:p>
            <a:pPr>
              <a:lnSpc>
                <a:spcPct val="140000"/>
              </a:lnSpc>
            </a:pPr>
            <a:endParaRPr lang="en-US" dirty="0"/>
          </a:p>
        </p:txBody>
      </p:sp>
    </p:spTree>
    <p:extLst>
      <p:ext uri="{BB962C8B-B14F-4D97-AF65-F5344CB8AC3E}">
        <p14:creationId xmlns:p14="http://schemas.microsoft.com/office/powerpoint/2010/main" val="66901294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36314" y="146957"/>
            <a:ext cx="2035032" cy="769441"/>
          </a:xfrm>
          <a:prstGeom prst="rect">
            <a:avLst/>
          </a:prstGeom>
          <a:noFill/>
        </p:spPr>
        <p:txBody>
          <a:bodyPr wrap="none" rtlCol="0">
            <a:spAutoFit/>
          </a:bodyPr>
          <a:lstStyle/>
          <a:p>
            <a:r>
              <a:rPr lang="en-US" sz="4400" dirty="0" smtClean="0">
                <a:solidFill>
                  <a:schemeClr val="bg1"/>
                </a:solidFill>
              </a:rPr>
              <a:t>Thanks</a:t>
            </a:r>
            <a:endParaRPr lang="en-US" sz="4400" dirty="0">
              <a:solidFill>
                <a:schemeClr val="bg1"/>
              </a:solidFill>
            </a:endParaRPr>
          </a:p>
        </p:txBody>
      </p:sp>
      <p:sp>
        <p:nvSpPr>
          <p:cNvPr id="3" name="TextBox 2"/>
          <p:cNvSpPr txBox="1"/>
          <p:nvPr/>
        </p:nvSpPr>
        <p:spPr>
          <a:xfrm>
            <a:off x="985685" y="1060761"/>
            <a:ext cx="7177349" cy="3293209"/>
          </a:xfrm>
          <a:prstGeom prst="rect">
            <a:avLst/>
          </a:prstGeom>
          <a:noFill/>
        </p:spPr>
        <p:txBody>
          <a:bodyPr wrap="none" rtlCol="0">
            <a:spAutoFit/>
          </a:bodyPr>
          <a:lstStyle/>
          <a:p>
            <a:pPr algn="ctr"/>
            <a:r>
              <a:rPr lang="en-US" sz="4400" b="1" dirty="0" smtClean="0">
                <a:solidFill>
                  <a:schemeClr val="accent2">
                    <a:lumMod val="75000"/>
                  </a:schemeClr>
                </a:solidFill>
              </a:rPr>
              <a:t>Thank you!</a:t>
            </a:r>
          </a:p>
          <a:p>
            <a:pPr algn="ctr"/>
            <a:endParaRPr lang="en-US" sz="4400" dirty="0" smtClean="0">
              <a:solidFill>
                <a:schemeClr val="accent2">
                  <a:lumMod val="75000"/>
                </a:schemeClr>
              </a:solidFill>
            </a:endParaRPr>
          </a:p>
          <a:p>
            <a:r>
              <a:rPr lang="en-US" sz="4000" dirty="0" smtClean="0">
                <a:solidFill>
                  <a:schemeClr val="accent2">
                    <a:lumMod val="75000"/>
                  </a:schemeClr>
                </a:solidFill>
              </a:rPr>
              <a:t>You can download these slides at:</a:t>
            </a:r>
          </a:p>
          <a:p>
            <a:pPr algn="ctr"/>
            <a:r>
              <a:rPr lang="en-US" sz="4000" dirty="0" smtClean="0">
                <a:solidFill>
                  <a:schemeClr val="accent2">
                    <a:lumMod val="75000"/>
                  </a:schemeClr>
                </a:solidFill>
                <a:hlinkClick r:id="rId2"/>
              </a:rPr>
              <a:t>http://hemophilia.mcmaster.ca</a:t>
            </a:r>
            <a:endParaRPr lang="en-US" sz="4000" dirty="0" smtClean="0">
              <a:solidFill>
                <a:schemeClr val="accent2">
                  <a:lumMod val="75000"/>
                </a:schemeClr>
              </a:solidFill>
            </a:endParaRPr>
          </a:p>
          <a:p>
            <a:pPr algn="ctr"/>
            <a:endParaRPr lang="en-US" sz="4000" dirty="0">
              <a:solidFill>
                <a:schemeClr val="accent2">
                  <a:lumMod val="75000"/>
                </a:schemeClr>
              </a:solidFill>
            </a:endParaRPr>
          </a:p>
        </p:txBody>
      </p:sp>
    </p:spTree>
    <p:extLst>
      <p:ext uri="{BB962C8B-B14F-4D97-AF65-F5344CB8AC3E}">
        <p14:creationId xmlns:p14="http://schemas.microsoft.com/office/powerpoint/2010/main" val="403355663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82"/>
          <p:cNvSpPr txBox="1">
            <a:spLocks noChangeArrowheads="1"/>
          </p:cNvSpPr>
          <p:nvPr/>
        </p:nvSpPr>
        <p:spPr bwMode="auto">
          <a:xfrm>
            <a:off x="2048309" y="4760945"/>
            <a:ext cx="6778625" cy="230832"/>
          </a:xfrm>
          <a:prstGeom prst="rect">
            <a:avLst/>
          </a:prstGeom>
          <a:noFill/>
          <a:ln w="9525">
            <a:noFill/>
            <a:miter lim="800000"/>
            <a:headEnd/>
            <a:tailEnd/>
          </a:ln>
        </p:spPr>
        <p:txBody>
          <a:bodyPr anchor="b">
            <a:spAutoFit/>
          </a:bodyPr>
          <a:lstStyle/>
          <a:p>
            <a:pPr marL="457200" indent="-457200"/>
            <a:r>
              <a:rPr lang="en-US" sz="900" dirty="0"/>
              <a:t>Adapted with permission from Key NS, et al. </a:t>
            </a:r>
            <a:r>
              <a:rPr lang="en-US" sz="900" b="1" dirty="0" smtClean="0"/>
              <a:t>1</a:t>
            </a:r>
            <a:r>
              <a:rPr lang="en-US" sz="900" b="1" dirty="0"/>
              <a:t>. </a:t>
            </a:r>
            <a:r>
              <a:rPr lang="en-US" sz="900" dirty="0"/>
              <a:t>Key NS, et al. </a:t>
            </a:r>
            <a:r>
              <a:rPr lang="en-US" sz="900" i="1" dirty="0"/>
              <a:t>Lancet.</a:t>
            </a:r>
            <a:r>
              <a:rPr lang="en-US" sz="900" dirty="0"/>
              <a:t> 2007;370:439–448</a:t>
            </a:r>
            <a:r>
              <a:rPr lang="en-US" sz="900" dirty="0" smtClean="0"/>
              <a:t>.</a:t>
            </a:r>
            <a:endParaRPr lang="en-US" sz="900" dirty="0"/>
          </a:p>
        </p:txBody>
      </p:sp>
      <p:sp>
        <p:nvSpPr>
          <p:cNvPr id="20482" name="Rectangle 2"/>
          <p:cNvSpPr>
            <a:spLocks noChangeArrowheads="1"/>
          </p:cNvSpPr>
          <p:nvPr/>
        </p:nvSpPr>
        <p:spPr bwMode="auto">
          <a:xfrm>
            <a:off x="264109" y="2333626"/>
            <a:ext cx="4648200" cy="657225"/>
          </a:xfrm>
          <a:prstGeom prst="rect">
            <a:avLst/>
          </a:prstGeom>
          <a:gradFill>
            <a:gsLst>
              <a:gs pos="0">
                <a:schemeClr val="accent2">
                  <a:lumMod val="20000"/>
                  <a:lumOff val="80000"/>
                </a:schemeClr>
              </a:gs>
              <a:gs pos="50000">
                <a:schemeClr val="accent2">
                  <a:lumMod val="40000"/>
                  <a:lumOff val="60000"/>
                </a:schemeClr>
              </a:gs>
              <a:gs pos="100000">
                <a:schemeClr val="accent2">
                  <a:lumMod val="60000"/>
                  <a:lumOff val="40000"/>
                </a:schemeClr>
              </a:gs>
            </a:gsLst>
            <a:lin ang="0" scaled="0"/>
          </a:gradFill>
          <a:ln w="9525">
            <a:noFill/>
            <a:miter lim="800000"/>
            <a:headEnd/>
            <a:tailEnd/>
          </a:ln>
        </p:spPr>
        <p:txBody>
          <a:bodyPr wrap="none" anchor="ctr"/>
          <a:lstStyle/>
          <a:p>
            <a:endParaRPr lang="en-GB"/>
          </a:p>
        </p:txBody>
      </p:sp>
      <p:sp>
        <p:nvSpPr>
          <p:cNvPr id="20483" name="Rectangle 3"/>
          <p:cNvSpPr>
            <a:spLocks noChangeArrowheads="1"/>
          </p:cNvSpPr>
          <p:nvPr/>
        </p:nvSpPr>
        <p:spPr bwMode="auto">
          <a:xfrm>
            <a:off x="278400" y="3644505"/>
            <a:ext cx="1570037" cy="326231"/>
          </a:xfrm>
          <a:prstGeom prst="rect">
            <a:avLst/>
          </a:prstGeom>
          <a:noFill/>
          <a:ln w="9525" algn="ctr">
            <a:noFill/>
            <a:miter lim="800000"/>
            <a:headEnd/>
            <a:tailEnd/>
          </a:ln>
        </p:spPr>
        <p:txBody>
          <a:bodyPr/>
          <a:lstStyle/>
          <a:p>
            <a:pPr algn="ctr"/>
            <a:r>
              <a:rPr lang="en-US" sz="1200" b="1" dirty="0"/>
              <a:t>Donor/plasma screening for HBV</a:t>
            </a:r>
          </a:p>
        </p:txBody>
      </p:sp>
      <p:sp>
        <p:nvSpPr>
          <p:cNvPr id="20484" name="Line 4"/>
          <p:cNvSpPr>
            <a:spLocks noChangeShapeType="1"/>
          </p:cNvSpPr>
          <p:nvPr/>
        </p:nvSpPr>
        <p:spPr bwMode="auto">
          <a:xfrm>
            <a:off x="1419809" y="3059908"/>
            <a:ext cx="0" cy="594122"/>
          </a:xfrm>
          <a:prstGeom prst="line">
            <a:avLst/>
          </a:prstGeom>
          <a:noFill/>
          <a:ln w="25400" cap="rnd">
            <a:solidFill>
              <a:schemeClr val="tx2"/>
            </a:solidFill>
            <a:prstDash val="sysDot"/>
            <a:round/>
            <a:headEnd/>
            <a:tailEnd/>
          </a:ln>
        </p:spPr>
        <p:txBody>
          <a:bodyPr/>
          <a:lstStyle/>
          <a:p>
            <a:endParaRPr lang="en-US"/>
          </a:p>
        </p:txBody>
      </p:sp>
      <p:sp>
        <p:nvSpPr>
          <p:cNvPr id="20485" name="Rectangle 5"/>
          <p:cNvSpPr>
            <a:spLocks noChangeArrowheads="1"/>
          </p:cNvSpPr>
          <p:nvPr/>
        </p:nvSpPr>
        <p:spPr bwMode="auto">
          <a:xfrm>
            <a:off x="1559512" y="3180161"/>
            <a:ext cx="1293813" cy="326231"/>
          </a:xfrm>
          <a:prstGeom prst="rect">
            <a:avLst/>
          </a:prstGeom>
          <a:noFill/>
          <a:ln w="9525" algn="ctr">
            <a:noFill/>
            <a:miter lim="800000"/>
            <a:headEnd/>
            <a:tailEnd/>
          </a:ln>
        </p:spPr>
        <p:txBody>
          <a:bodyPr/>
          <a:lstStyle/>
          <a:p>
            <a:pPr algn="ctr"/>
            <a:r>
              <a:rPr lang="ga-IE" sz="1200" b="1" dirty="0"/>
              <a:t>Viral inactivation through h</a:t>
            </a:r>
            <a:r>
              <a:rPr lang="en-US" sz="1200" b="1" dirty="0"/>
              <a:t>eat treatment</a:t>
            </a:r>
          </a:p>
        </p:txBody>
      </p:sp>
      <p:sp>
        <p:nvSpPr>
          <p:cNvPr id="20486" name="Rectangle 6"/>
          <p:cNvSpPr>
            <a:spLocks noChangeArrowheads="1"/>
          </p:cNvSpPr>
          <p:nvPr/>
        </p:nvSpPr>
        <p:spPr bwMode="auto">
          <a:xfrm>
            <a:off x="2310397" y="3870723"/>
            <a:ext cx="1225550" cy="544115"/>
          </a:xfrm>
          <a:prstGeom prst="rect">
            <a:avLst/>
          </a:prstGeom>
          <a:noFill/>
          <a:ln w="9525" algn="ctr">
            <a:noFill/>
            <a:miter lim="800000"/>
            <a:headEnd/>
            <a:tailEnd/>
          </a:ln>
        </p:spPr>
        <p:txBody>
          <a:bodyPr/>
          <a:lstStyle/>
          <a:p>
            <a:pPr algn="ctr"/>
            <a:r>
              <a:rPr lang="en-GB" sz="1200" b="1" dirty="0"/>
              <a:t>Heat-treated concentrates widely available</a:t>
            </a:r>
            <a:endParaRPr lang="en-US" sz="1200" b="1" dirty="0"/>
          </a:p>
        </p:txBody>
      </p:sp>
      <p:sp>
        <p:nvSpPr>
          <p:cNvPr id="20487" name="Line 7"/>
          <p:cNvSpPr>
            <a:spLocks noChangeShapeType="1"/>
          </p:cNvSpPr>
          <p:nvPr/>
        </p:nvSpPr>
        <p:spPr bwMode="auto">
          <a:xfrm>
            <a:off x="2972384" y="3059907"/>
            <a:ext cx="0" cy="913210"/>
          </a:xfrm>
          <a:prstGeom prst="line">
            <a:avLst/>
          </a:prstGeom>
          <a:noFill/>
          <a:ln w="25400" cap="rnd">
            <a:solidFill>
              <a:schemeClr val="tx2"/>
            </a:solidFill>
            <a:prstDash val="sysDot"/>
            <a:round/>
            <a:headEnd/>
            <a:tailEnd/>
          </a:ln>
        </p:spPr>
        <p:txBody>
          <a:bodyPr/>
          <a:lstStyle/>
          <a:p>
            <a:endParaRPr lang="en-US"/>
          </a:p>
        </p:txBody>
      </p:sp>
      <p:sp>
        <p:nvSpPr>
          <p:cNvPr id="20488" name="Line 8"/>
          <p:cNvSpPr>
            <a:spLocks noChangeShapeType="1"/>
          </p:cNvSpPr>
          <p:nvPr/>
        </p:nvSpPr>
        <p:spPr bwMode="auto">
          <a:xfrm>
            <a:off x="2196097" y="3059908"/>
            <a:ext cx="0" cy="226219"/>
          </a:xfrm>
          <a:prstGeom prst="line">
            <a:avLst/>
          </a:prstGeom>
          <a:noFill/>
          <a:ln w="25400" cap="rnd">
            <a:solidFill>
              <a:schemeClr val="tx2"/>
            </a:solidFill>
            <a:prstDash val="sysDot"/>
            <a:round/>
            <a:headEnd/>
            <a:tailEnd/>
          </a:ln>
        </p:spPr>
        <p:txBody>
          <a:bodyPr/>
          <a:lstStyle/>
          <a:p>
            <a:endParaRPr lang="en-US"/>
          </a:p>
        </p:txBody>
      </p:sp>
      <p:sp>
        <p:nvSpPr>
          <p:cNvPr id="20489" name="Rectangle 9"/>
          <p:cNvSpPr>
            <a:spLocks noChangeArrowheads="1"/>
          </p:cNvSpPr>
          <p:nvPr/>
        </p:nvSpPr>
        <p:spPr bwMode="auto">
          <a:xfrm>
            <a:off x="-197852" y="1741885"/>
            <a:ext cx="1690687" cy="327422"/>
          </a:xfrm>
          <a:prstGeom prst="rect">
            <a:avLst/>
          </a:prstGeom>
          <a:noFill/>
          <a:ln w="9525">
            <a:noFill/>
            <a:miter lim="800000"/>
            <a:headEnd/>
            <a:tailEnd/>
          </a:ln>
        </p:spPr>
        <p:txBody>
          <a:bodyPr anchor="b"/>
          <a:lstStyle/>
          <a:p>
            <a:pPr algn="ctr">
              <a:lnSpc>
                <a:spcPct val="90000"/>
              </a:lnSpc>
            </a:pPr>
            <a:r>
              <a:rPr lang="en-US" sz="1200" b="1"/>
              <a:t>Cryoprecipitate</a:t>
            </a:r>
          </a:p>
        </p:txBody>
      </p:sp>
      <p:sp>
        <p:nvSpPr>
          <p:cNvPr id="20490" name="Line 10"/>
          <p:cNvSpPr>
            <a:spLocks noChangeShapeType="1"/>
          </p:cNvSpPr>
          <p:nvPr/>
        </p:nvSpPr>
        <p:spPr bwMode="auto">
          <a:xfrm>
            <a:off x="653047" y="2057400"/>
            <a:ext cx="0" cy="227410"/>
          </a:xfrm>
          <a:prstGeom prst="line">
            <a:avLst/>
          </a:prstGeom>
          <a:noFill/>
          <a:ln w="25400" cap="rnd">
            <a:solidFill>
              <a:schemeClr val="tx2"/>
            </a:solidFill>
            <a:prstDash val="sysDot"/>
            <a:round/>
            <a:headEnd/>
            <a:tailEnd/>
          </a:ln>
        </p:spPr>
        <p:txBody>
          <a:bodyPr/>
          <a:lstStyle/>
          <a:p>
            <a:endParaRPr lang="en-US"/>
          </a:p>
        </p:txBody>
      </p:sp>
      <p:sp>
        <p:nvSpPr>
          <p:cNvPr id="20491" name="Line 11"/>
          <p:cNvSpPr>
            <a:spLocks noChangeShapeType="1"/>
          </p:cNvSpPr>
          <p:nvPr/>
        </p:nvSpPr>
        <p:spPr bwMode="auto">
          <a:xfrm>
            <a:off x="2980322" y="2057400"/>
            <a:ext cx="0" cy="227410"/>
          </a:xfrm>
          <a:prstGeom prst="line">
            <a:avLst/>
          </a:prstGeom>
          <a:noFill/>
          <a:ln w="25400" cap="rnd">
            <a:solidFill>
              <a:schemeClr val="tx2"/>
            </a:solidFill>
            <a:prstDash val="sysDot"/>
            <a:round/>
            <a:headEnd/>
            <a:tailEnd/>
          </a:ln>
        </p:spPr>
        <p:txBody>
          <a:bodyPr/>
          <a:lstStyle/>
          <a:p>
            <a:endParaRPr lang="en-US"/>
          </a:p>
        </p:txBody>
      </p:sp>
      <p:sp>
        <p:nvSpPr>
          <p:cNvPr id="20492" name="Rectangle 12"/>
          <p:cNvSpPr>
            <a:spLocks noChangeArrowheads="1"/>
          </p:cNvSpPr>
          <p:nvPr/>
        </p:nvSpPr>
        <p:spPr bwMode="auto">
          <a:xfrm>
            <a:off x="2165934" y="1741885"/>
            <a:ext cx="1625600" cy="327422"/>
          </a:xfrm>
          <a:prstGeom prst="rect">
            <a:avLst/>
          </a:prstGeom>
          <a:noFill/>
          <a:ln w="9525">
            <a:noFill/>
            <a:miter lim="800000"/>
            <a:headEnd/>
            <a:tailEnd/>
          </a:ln>
        </p:spPr>
        <p:txBody>
          <a:bodyPr anchor="b"/>
          <a:lstStyle/>
          <a:p>
            <a:pPr algn="ctr">
              <a:lnSpc>
                <a:spcPct val="90000"/>
              </a:lnSpc>
            </a:pPr>
            <a:r>
              <a:rPr lang="en-US" sz="1200" b="1"/>
              <a:t>Intermediate-purity concentrates</a:t>
            </a:r>
          </a:p>
        </p:txBody>
      </p:sp>
      <p:sp>
        <p:nvSpPr>
          <p:cNvPr id="20493" name="Line 13"/>
          <p:cNvSpPr>
            <a:spLocks noChangeShapeType="1"/>
          </p:cNvSpPr>
          <p:nvPr/>
        </p:nvSpPr>
        <p:spPr bwMode="auto">
          <a:xfrm>
            <a:off x="1427747" y="1740694"/>
            <a:ext cx="0" cy="544116"/>
          </a:xfrm>
          <a:prstGeom prst="line">
            <a:avLst/>
          </a:prstGeom>
          <a:noFill/>
          <a:ln w="25400" cap="rnd">
            <a:solidFill>
              <a:schemeClr val="tx2"/>
            </a:solidFill>
            <a:prstDash val="sysDot"/>
            <a:round/>
            <a:headEnd/>
            <a:tailEnd/>
          </a:ln>
        </p:spPr>
        <p:txBody>
          <a:bodyPr/>
          <a:lstStyle/>
          <a:p>
            <a:endParaRPr lang="en-US"/>
          </a:p>
        </p:txBody>
      </p:sp>
      <p:sp>
        <p:nvSpPr>
          <p:cNvPr id="20494" name="Rectangle 14"/>
          <p:cNvSpPr>
            <a:spLocks noChangeArrowheads="1"/>
          </p:cNvSpPr>
          <p:nvPr/>
        </p:nvSpPr>
        <p:spPr bwMode="auto">
          <a:xfrm>
            <a:off x="551450" y="1432324"/>
            <a:ext cx="1666875" cy="326231"/>
          </a:xfrm>
          <a:prstGeom prst="rect">
            <a:avLst/>
          </a:prstGeom>
          <a:noFill/>
          <a:ln w="9525">
            <a:noFill/>
            <a:miter lim="800000"/>
            <a:headEnd/>
            <a:tailEnd/>
          </a:ln>
        </p:spPr>
        <p:txBody>
          <a:bodyPr anchor="b"/>
          <a:lstStyle/>
          <a:p>
            <a:pPr algn="ctr">
              <a:lnSpc>
                <a:spcPct val="90000"/>
              </a:lnSpc>
            </a:pPr>
            <a:r>
              <a:rPr lang="en-US" sz="1200" b="1" dirty="0"/>
              <a:t>Low-purity </a:t>
            </a:r>
            <a:r>
              <a:rPr lang="en-US" sz="1200" b="1" dirty="0" err="1" smtClean="0"/>
              <a:t>pd</a:t>
            </a:r>
            <a:r>
              <a:rPr lang="en-US" sz="1200" b="1" dirty="0"/>
              <a:t/>
            </a:r>
            <a:br>
              <a:rPr lang="en-US" sz="1200" b="1" dirty="0"/>
            </a:br>
            <a:r>
              <a:rPr lang="en-US" sz="1200" b="1" dirty="0"/>
              <a:t>concentrates</a:t>
            </a:r>
          </a:p>
        </p:txBody>
      </p:sp>
      <p:sp>
        <p:nvSpPr>
          <p:cNvPr id="20495" name="Rectangle 15"/>
          <p:cNvSpPr>
            <a:spLocks noChangeArrowheads="1"/>
          </p:cNvSpPr>
          <p:nvPr/>
        </p:nvSpPr>
        <p:spPr bwMode="auto">
          <a:xfrm>
            <a:off x="265700" y="2332436"/>
            <a:ext cx="757237" cy="663178"/>
          </a:xfrm>
          <a:prstGeom prst="rect">
            <a:avLst/>
          </a:prstGeom>
          <a:noFill/>
          <a:ln w="9525">
            <a:noFill/>
            <a:miter lim="800000"/>
            <a:headEnd/>
            <a:tailEnd/>
          </a:ln>
        </p:spPr>
        <p:txBody>
          <a:bodyPr wrap="none" lIns="155448" anchor="ctr"/>
          <a:lstStyle/>
          <a:p>
            <a:pPr algn="ctr">
              <a:lnSpc>
                <a:spcPct val="95000"/>
              </a:lnSpc>
            </a:pPr>
            <a:r>
              <a:rPr lang="en-US" sz="1200" b="1" dirty="0"/>
              <a:t>Mid</a:t>
            </a:r>
          </a:p>
          <a:p>
            <a:pPr algn="ctr">
              <a:lnSpc>
                <a:spcPct val="95000"/>
              </a:lnSpc>
            </a:pPr>
            <a:r>
              <a:rPr lang="en-US" sz="1200" b="1" dirty="0"/>
              <a:t>1960s</a:t>
            </a:r>
          </a:p>
        </p:txBody>
      </p:sp>
      <p:sp>
        <p:nvSpPr>
          <p:cNvPr id="20496" name="Rectangle 16"/>
          <p:cNvSpPr>
            <a:spLocks noChangeArrowheads="1"/>
          </p:cNvSpPr>
          <p:nvPr/>
        </p:nvSpPr>
        <p:spPr bwMode="auto">
          <a:xfrm>
            <a:off x="1040397" y="2332436"/>
            <a:ext cx="760412" cy="663178"/>
          </a:xfrm>
          <a:prstGeom prst="rect">
            <a:avLst/>
          </a:prstGeom>
          <a:noFill/>
          <a:ln w="9525">
            <a:noFill/>
            <a:miter lim="800000"/>
            <a:headEnd/>
            <a:tailEnd/>
          </a:ln>
        </p:spPr>
        <p:txBody>
          <a:bodyPr wrap="none" lIns="155448" anchor="ctr"/>
          <a:lstStyle/>
          <a:p>
            <a:pPr algn="ctr">
              <a:lnSpc>
                <a:spcPct val="95000"/>
              </a:lnSpc>
            </a:pPr>
            <a:r>
              <a:rPr lang="en-US" sz="1200" b="1"/>
              <a:t>1970s</a:t>
            </a:r>
          </a:p>
        </p:txBody>
      </p:sp>
      <p:sp>
        <p:nvSpPr>
          <p:cNvPr id="20497" name="Rectangle 17"/>
          <p:cNvSpPr>
            <a:spLocks noChangeArrowheads="1"/>
          </p:cNvSpPr>
          <p:nvPr/>
        </p:nvSpPr>
        <p:spPr bwMode="auto">
          <a:xfrm>
            <a:off x="1816687" y="2332436"/>
            <a:ext cx="760413" cy="663178"/>
          </a:xfrm>
          <a:prstGeom prst="rect">
            <a:avLst/>
          </a:prstGeom>
          <a:noFill/>
          <a:ln w="9525">
            <a:noFill/>
            <a:miter lim="800000"/>
            <a:headEnd/>
            <a:tailEnd/>
          </a:ln>
        </p:spPr>
        <p:txBody>
          <a:bodyPr wrap="none" lIns="155448" anchor="ctr"/>
          <a:lstStyle/>
          <a:p>
            <a:pPr algn="ctr">
              <a:lnSpc>
                <a:spcPct val="95000"/>
              </a:lnSpc>
            </a:pPr>
            <a:r>
              <a:rPr lang="en-US" sz="1200" b="1"/>
              <a:t>Early</a:t>
            </a:r>
          </a:p>
          <a:p>
            <a:pPr algn="ctr">
              <a:lnSpc>
                <a:spcPct val="95000"/>
              </a:lnSpc>
            </a:pPr>
            <a:r>
              <a:rPr lang="en-US" sz="1200" b="1"/>
              <a:t>1980s</a:t>
            </a:r>
          </a:p>
        </p:txBody>
      </p:sp>
      <p:sp>
        <p:nvSpPr>
          <p:cNvPr id="20498" name="Rectangle 18"/>
          <p:cNvSpPr>
            <a:spLocks noChangeArrowheads="1"/>
          </p:cNvSpPr>
          <p:nvPr/>
        </p:nvSpPr>
        <p:spPr bwMode="auto">
          <a:xfrm>
            <a:off x="2610437" y="2332436"/>
            <a:ext cx="758825" cy="663178"/>
          </a:xfrm>
          <a:prstGeom prst="rect">
            <a:avLst/>
          </a:prstGeom>
          <a:noFill/>
          <a:ln w="9525">
            <a:noFill/>
            <a:miter lim="800000"/>
            <a:headEnd/>
            <a:tailEnd/>
          </a:ln>
        </p:spPr>
        <p:txBody>
          <a:bodyPr wrap="none" lIns="155448" anchor="ctr"/>
          <a:lstStyle/>
          <a:p>
            <a:pPr algn="ctr">
              <a:lnSpc>
                <a:spcPct val="95000"/>
              </a:lnSpc>
            </a:pPr>
            <a:r>
              <a:rPr lang="en-US" sz="1200" b="1"/>
              <a:t>Mid</a:t>
            </a:r>
          </a:p>
          <a:p>
            <a:pPr algn="ctr">
              <a:lnSpc>
                <a:spcPct val="95000"/>
              </a:lnSpc>
            </a:pPr>
            <a:r>
              <a:rPr lang="en-US" sz="1200" b="1"/>
              <a:t>1980s</a:t>
            </a:r>
          </a:p>
        </p:txBody>
      </p:sp>
      <p:sp>
        <p:nvSpPr>
          <p:cNvPr id="20499" name="Freeform 19"/>
          <p:cNvSpPr>
            <a:spLocks/>
          </p:cNvSpPr>
          <p:nvPr/>
        </p:nvSpPr>
        <p:spPr bwMode="auto">
          <a:xfrm>
            <a:off x="265700" y="2332436"/>
            <a:ext cx="757237" cy="120253"/>
          </a:xfrm>
          <a:custGeom>
            <a:avLst/>
            <a:gdLst>
              <a:gd name="T0" fmla="*/ 0 w 480"/>
              <a:gd name="T1" fmla="*/ 0 h 96"/>
              <a:gd name="T2" fmla="*/ 2147483647 w 480"/>
              <a:gd name="T3" fmla="*/ 2147483647 h 96"/>
              <a:gd name="T4" fmla="*/ 2147483647 w 480"/>
              <a:gd name="T5" fmla="*/ 2147483647 h 96"/>
              <a:gd name="T6" fmla="*/ 2147483647 w 480"/>
              <a:gd name="T7" fmla="*/ 0 h 96"/>
              <a:gd name="T8" fmla="*/ 0 w 480"/>
              <a:gd name="T9" fmla="*/ 0 h 96"/>
              <a:gd name="T10" fmla="*/ 0 60000 65536"/>
              <a:gd name="T11" fmla="*/ 0 60000 65536"/>
              <a:gd name="T12" fmla="*/ 0 60000 65536"/>
              <a:gd name="T13" fmla="*/ 0 60000 65536"/>
              <a:gd name="T14" fmla="*/ 0 60000 65536"/>
              <a:gd name="T15" fmla="*/ 0 w 480"/>
              <a:gd name="T16" fmla="*/ 0 h 96"/>
              <a:gd name="T17" fmla="*/ 480 w 480"/>
              <a:gd name="T18" fmla="*/ 96 h 96"/>
            </a:gdLst>
            <a:ahLst/>
            <a:cxnLst>
              <a:cxn ang="T10">
                <a:pos x="T0" y="T1"/>
              </a:cxn>
              <a:cxn ang="T11">
                <a:pos x="T2" y="T3"/>
              </a:cxn>
              <a:cxn ang="T12">
                <a:pos x="T4" y="T5"/>
              </a:cxn>
              <a:cxn ang="T13">
                <a:pos x="T6" y="T7"/>
              </a:cxn>
              <a:cxn ang="T14">
                <a:pos x="T8" y="T9"/>
              </a:cxn>
            </a:cxnLst>
            <a:rect l="T15" t="T16" r="T17" b="T18"/>
            <a:pathLst>
              <a:path w="480" h="96">
                <a:moveTo>
                  <a:pt x="0" y="0"/>
                </a:moveTo>
                <a:lnTo>
                  <a:pt x="96" y="96"/>
                </a:lnTo>
                <a:lnTo>
                  <a:pt x="384" y="96"/>
                </a:lnTo>
                <a:lnTo>
                  <a:pt x="480" y="0"/>
                </a:lnTo>
                <a:lnTo>
                  <a:pt x="0" y="0"/>
                </a:lnTo>
                <a:close/>
              </a:path>
            </a:pathLst>
          </a:custGeom>
          <a:solidFill>
            <a:srgbClr val="C0C0C0"/>
          </a:solidFill>
          <a:ln w="12700">
            <a:solidFill>
              <a:srgbClr val="C0C0C0"/>
            </a:solidFill>
            <a:round/>
            <a:headEnd/>
            <a:tailEnd/>
          </a:ln>
        </p:spPr>
        <p:txBody>
          <a:bodyPr/>
          <a:lstStyle/>
          <a:p>
            <a:endParaRPr lang="en-US"/>
          </a:p>
        </p:txBody>
      </p:sp>
      <p:sp>
        <p:nvSpPr>
          <p:cNvPr id="20500" name="Freeform 20"/>
          <p:cNvSpPr>
            <a:spLocks/>
          </p:cNvSpPr>
          <p:nvPr/>
        </p:nvSpPr>
        <p:spPr bwMode="auto">
          <a:xfrm>
            <a:off x="1040397" y="2332436"/>
            <a:ext cx="760412" cy="120253"/>
          </a:xfrm>
          <a:custGeom>
            <a:avLst/>
            <a:gdLst>
              <a:gd name="T0" fmla="*/ 0 w 480"/>
              <a:gd name="T1" fmla="*/ 0 h 96"/>
              <a:gd name="T2" fmla="*/ 2147483647 w 480"/>
              <a:gd name="T3" fmla="*/ 2147483647 h 96"/>
              <a:gd name="T4" fmla="*/ 2147483647 w 480"/>
              <a:gd name="T5" fmla="*/ 2147483647 h 96"/>
              <a:gd name="T6" fmla="*/ 2147483647 w 480"/>
              <a:gd name="T7" fmla="*/ 0 h 96"/>
              <a:gd name="T8" fmla="*/ 0 w 480"/>
              <a:gd name="T9" fmla="*/ 0 h 96"/>
              <a:gd name="T10" fmla="*/ 0 60000 65536"/>
              <a:gd name="T11" fmla="*/ 0 60000 65536"/>
              <a:gd name="T12" fmla="*/ 0 60000 65536"/>
              <a:gd name="T13" fmla="*/ 0 60000 65536"/>
              <a:gd name="T14" fmla="*/ 0 60000 65536"/>
              <a:gd name="T15" fmla="*/ 0 w 480"/>
              <a:gd name="T16" fmla="*/ 0 h 96"/>
              <a:gd name="T17" fmla="*/ 480 w 480"/>
              <a:gd name="T18" fmla="*/ 96 h 96"/>
            </a:gdLst>
            <a:ahLst/>
            <a:cxnLst>
              <a:cxn ang="T10">
                <a:pos x="T0" y="T1"/>
              </a:cxn>
              <a:cxn ang="T11">
                <a:pos x="T2" y="T3"/>
              </a:cxn>
              <a:cxn ang="T12">
                <a:pos x="T4" y="T5"/>
              </a:cxn>
              <a:cxn ang="T13">
                <a:pos x="T6" y="T7"/>
              </a:cxn>
              <a:cxn ang="T14">
                <a:pos x="T8" y="T9"/>
              </a:cxn>
            </a:cxnLst>
            <a:rect l="T15" t="T16" r="T17" b="T18"/>
            <a:pathLst>
              <a:path w="480" h="96">
                <a:moveTo>
                  <a:pt x="0" y="0"/>
                </a:moveTo>
                <a:lnTo>
                  <a:pt x="96" y="96"/>
                </a:lnTo>
                <a:lnTo>
                  <a:pt x="384" y="96"/>
                </a:lnTo>
                <a:lnTo>
                  <a:pt x="480" y="0"/>
                </a:lnTo>
                <a:lnTo>
                  <a:pt x="0" y="0"/>
                </a:lnTo>
                <a:close/>
              </a:path>
            </a:pathLst>
          </a:custGeom>
          <a:solidFill>
            <a:srgbClr val="C0C0C0"/>
          </a:solidFill>
          <a:ln w="12700" algn="ctr">
            <a:solidFill>
              <a:srgbClr val="C0C0C0"/>
            </a:solidFill>
            <a:round/>
            <a:headEnd/>
            <a:tailEnd/>
          </a:ln>
        </p:spPr>
        <p:txBody>
          <a:bodyPr/>
          <a:lstStyle/>
          <a:p>
            <a:endParaRPr lang="en-US"/>
          </a:p>
        </p:txBody>
      </p:sp>
      <p:sp>
        <p:nvSpPr>
          <p:cNvPr id="20501" name="Freeform 21"/>
          <p:cNvSpPr>
            <a:spLocks/>
          </p:cNvSpPr>
          <p:nvPr/>
        </p:nvSpPr>
        <p:spPr bwMode="auto">
          <a:xfrm>
            <a:off x="1816687" y="2332436"/>
            <a:ext cx="760413" cy="120253"/>
          </a:xfrm>
          <a:custGeom>
            <a:avLst/>
            <a:gdLst>
              <a:gd name="T0" fmla="*/ 0 w 480"/>
              <a:gd name="T1" fmla="*/ 0 h 96"/>
              <a:gd name="T2" fmla="*/ 2147483647 w 480"/>
              <a:gd name="T3" fmla="*/ 2147483647 h 96"/>
              <a:gd name="T4" fmla="*/ 2147483647 w 480"/>
              <a:gd name="T5" fmla="*/ 2147483647 h 96"/>
              <a:gd name="T6" fmla="*/ 2147483647 w 480"/>
              <a:gd name="T7" fmla="*/ 0 h 96"/>
              <a:gd name="T8" fmla="*/ 0 w 480"/>
              <a:gd name="T9" fmla="*/ 0 h 96"/>
              <a:gd name="T10" fmla="*/ 0 60000 65536"/>
              <a:gd name="T11" fmla="*/ 0 60000 65536"/>
              <a:gd name="T12" fmla="*/ 0 60000 65536"/>
              <a:gd name="T13" fmla="*/ 0 60000 65536"/>
              <a:gd name="T14" fmla="*/ 0 60000 65536"/>
              <a:gd name="T15" fmla="*/ 0 w 480"/>
              <a:gd name="T16" fmla="*/ 0 h 96"/>
              <a:gd name="T17" fmla="*/ 480 w 480"/>
              <a:gd name="T18" fmla="*/ 96 h 96"/>
            </a:gdLst>
            <a:ahLst/>
            <a:cxnLst>
              <a:cxn ang="T10">
                <a:pos x="T0" y="T1"/>
              </a:cxn>
              <a:cxn ang="T11">
                <a:pos x="T2" y="T3"/>
              </a:cxn>
              <a:cxn ang="T12">
                <a:pos x="T4" y="T5"/>
              </a:cxn>
              <a:cxn ang="T13">
                <a:pos x="T6" y="T7"/>
              </a:cxn>
              <a:cxn ang="T14">
                <a:pos x="T8" y="T9"/>
              </a:cxn>
            </a:cxnLst>
            <a:rect l="T15" t="T16" r="T17" b="T18"/>
            <a:pathLst>
              <a:path w="480" h="96">
                <a:moveTo>
                  <a:pt x="0" y="0"/>
                </a:moveTo>
                <a:lnTo>
                  <a:pt x="96" y="96"/>
                </a:lnTo>
                <a:lnTo>
                  <a:pt x="384" y="96"/>
                </a:lnTo>
                <a:lnTo>
                  <a:pt x="480" y="0"/>
                </a:lnTo>
                <a:lnTo>
                  <a:pt x="0" y="0"/>
                </a:lnTo>
                <a:close/>
              </a:path>
            </a:pathLst>
          </a:custGeom>
          <a:solidFill>
            <a:srgbClr val="C0C0C0"/>
          </a:solidFill>
          <a:ln w="12700" algn="ctr">
            <a:solidFill>
              <a:srgbClr val="C0C0C0"/>
            </a:solidFill>
            <a:round/>
            <a:headEnd/>
            <a:tailEnd/>
          </a:ln>
        </p:spPr>
        <p:txBody>
          <a:bodyPr/>
          <a:lstStyle/>
          <a:p>
            <a:endParaRPr lang="en-US"/>
          </a:p>
        </p:txBody>
      </p:sp>
      <p:sp>
        <p:nvSpPr>
          <p:cNvPr id="20502" name="Freeform 22"/>
          <p:cNvSpPr>
            <a:spLocks/>
          </p:cNvSpPr>
          <p:nvPr/>
        </p:nvSpPr>
        <p:spPr bwMode="auto">
          <a:xfrm>
            <a:off x="2594562" y="2332436"/>
            <a:ext cx="758825" cy="120253"/>
          </a:xfrm>
          <a:custGeom>
            <a:avLst/>
            <a:gdLst>
              <a:gd name="T0" fmla="*/ 0 w 480"/>
              <a:gd name="T1" fmla="*/ 0 h 96"/>
              <a:gd name="T2" fmla="*/ 2147483647 w 480"/>
              <a:gd name="T3" fmla="*/ 2147483647 h 96"/>
              <a:gd name="T4" fmla="*/ 2147483647 w 480"/>
              <a:gd name="T5" fmla="*/ 2147483647 h 96"/>
              <a:gd name="T6" fmla="*/ 2147483647 w 480"/>
              <a:gd name="T7" fmla="*/ 0 h 96"/>
              <a:gd name="T8" fmla="*/ 0 w 480"/>
              <a:gd name="T9" fmla="*/ 0 h 96"/>
              <a:gd name="T10" fmla="*/ 0 60000 65536"/>
              <a:gd name="T11" fmla="*/ 0 60000 65536"/>
              <a:gd name="T12" fmla="*/ 0 60000 65536"/>
              <a:gd name="T13" fmla="*/ 0 60000 65536"/>
              <a:gd name="T14" fmla="*/ 0 60000 65536"/>
              <a:gd name="T15" fmla="*/ 0 w 480"/>
              <a:gd name="T16" fmla="*/ 0 h 96"/>
              <a:gd name="T17" fmla="*/ 480 w 480"/>
              <a:gd name="T18" fmla="*/ 96 h 96"/>
            </a:gdLst>
            <a:ahLst/>
            <a:cxnLst>
              <a:cxn ang="T10">
                <a:pos x="T0" y="T1"/>
              </a:cxn>
              <a:cxn ang="T11">
                <a:pos x="T2" y="T3"/>
              </a:cxn>
              <a:cxn ang="T12">
                <a:pos x="T4" y="T5"/>
              </a:cxn>
              <a:cxn ang="T13">
                <a:pos x="T6" y="T7"/>
              </a:cxn>
              <a:cxn ang="T14">
                <a:pos x="T8" y="T9"/>
              </a:cxn>
            </a:cxnLst>
            <a:rect l="T15" t="T16" r="T17" b="T18"/>
            <a:pathLst>
              <a:path w="480" h="96">
                <a:moveTo>
                  <a:pt x="0" y="0"/>
                </a:moveTo>
                <a:lnTo>
                  <a:pt x="96" y="96"/>
                </a:lnTo>
                <a:lnTo>
                  <a:pt x="384" y="96"/>
                </a:lnTo>
                <a:lnTo>
                  <a:pt x="480" y="0"/>
                </a:lnTo>
                <a:lnTo>
                  <a:pt x="0" y="0"/>
                </a:lnTo>
                <a:close/>
              </a:path>
            </a:pathLst>
          </a:custGeom>
          <a:solidFill>
            <a:srgbClr val="C0C0C0"/>
          </a:solidFill>
          <a:ln w="12700" algn="ctr">
            <a:solidFill>
              <a:srgbClr val="C0C0C0"/>
            </a:solidFill>
            <a:round/>
            <a:headEnd/>
            <a:tailEnd/>
          </a:ln>
        </p:spPr>
        <p:txBody>
          <a:bodyPr/>
          <a:lstStyle/>
          <a:p>
            <a:endParaRPr lang="en-US"/>
          </a:p>
        </p:txBody>
      </p:sp>
      <p:sp>
        <p:nvSpPr>
          <p:cNvPr id="20503" name="Freeform 23"/>
          <p:cNvSpPr>
            <a:spLocks/>
          </p:cNvSpPr>
          <p:nvPr/>
        </p:nvSpPr>
        <p:spPr bwMode="auto">
          <a:xfrm rot="10800000">
            <a:off x="265700" y="2874170"/>
            <a:ext cx="757237" cy="121444"/>
          </a:xfrm>
          <a:custGeom>
            <a:avLst/>
            <a:gdLst>
              <a:gd name="T0" fmla="*/ 0 w 480"/>
              <a:gd name="T1" fmla="*/ 0 h 96"/>
              <a:gd name="T2" fmla="*/ 2147483647 w 480"/>
              <a:gd name="T3" fmla="*/ 2147483647 h 96"/>
              <a:gd name="T4" fmla="*/ 2147483647 w 480"/>
              <a:gd name="T5" fmla="*/ 2147483647 h 96"/>
              <a:gd name="T6" fmla="*/ 2147483647 w 480"/>
              <a:gd name="T7" fmla="*/ 0 h 96"/>
              <a:gd name="T8" fmla="*/ 0 w 480"/>
              <a:gd name="T9" fmla="*/ 0 h 96"/>
              <a:gd name="T10" fmla="*/ 0 60000 65536"/>
              <a:gd name="T11" fmla="*/ 0 60000 65536"/>
              <a:gd name="T12" fmla="*/ 0 60000 65536"/>
              <a:gd name="T13" fmla="*/ 0 60000 65536"/>
              <a:gd name="T14" fmla="*/ 0 60000 65536"/>
              <a:gd name="T15" fmla="*/ 0 w 480"/>
              <a:gd name="T16" fmla="*/ 0 h 96"/>
              <a:gd name="T17" fmla="*/ 480 w 480"/>
              <a:gd name="T18" fmla="*/ 96 h 96"/>
            </a:gdLst>
            <a:ahLst/>
            <a:cxnLst>
              <a:cxn ang="T10">
                <a:pos x="T0" y="T1"/>
              </a:cxn>
              <a:cxn ang="T11">
                <a:pos x="T2" y="T3"/>
              </a:cxn>
              <a:cxn ang="T12">
                <a:pos x="T4" y="T5"/>
              </a:cxn>
              <a:cxn ang="T13">
                <a:pos x="T6" y="T7"/>
              </a:cxn>
              <a:cxn ang="T14">
                <a:pos x="T8" y="T9"/>
              </a:cxn>
            </a:cxnLst>
            <a:rect l="T15" t="T16" r="T17" b="T18"/>
            <a:pathLst>
              <a:path w="480" h="96">
                <a:moveTo>
                  <a:pt x="0" y="0"/>
                </a:moveTo>
                <a:lnTo>
                  <a:pt x="96" y="96"/>
                </a:lnTo>
                <a:lnTo>
                  <a:pt x="384" y="96"/>
                </a:lnTo>
                <a:lnTo>
                  <a:pt x="480" y="0"/>
                </a:lnTo>
                <a:lnTo>
                  <a:pt x="0" y="0"/>
                </a:lnTo>
                <a:close/>
              </a:path>
            </a:pathLst>
          </a:custGeom>
          <a:solidFill>
            <a:srgbClr val="C0C0C0"/>
          </a:solidFill>
          <a:ln w="12700" algn="ctr">
            <a:solidFill>
              <a:srgbClr val="C0C0C0"/>
            </a:solidFill>
            <a:round/>
            <a:headEnd/>
            <a:tailEnd/>
          </a:ln>
        </p:spPr>
        <p:txBody>
          <a:bodyPr rot="10800000"/>
          <a:lstStyle/>
          <a:p>
            <a:endParaRPr lang="en-US"/>
          </a:p>
        </p:txBody>
      </p:sp>
      <p:sp>
        <p:nvSpPr>
          <p:cNvPr id="20504" name="Freeform 24"/>
          <p:cNvSpPr>
            <a:spLocks/>
          </p:cNvSpPr>
          <p:nvPr/>
        </p:nvSpPr>
        <p:spPr bwMode="auto">
          <a:xfrm rot="10800000">
            <a:off x="1040397" y="2874170"/>
            <a:ext cx="760412" cy="121444"/>
          </a:xfrm>
          <a:custGeom>
            <a:avLst/>
            <a:gdLst>
              <a:gd name="T0" fmla="*/ 0 w 480"/>
              <a:gd name="T1" fmla="*/ 0 h 96"/>
              <a:gd name="T2" fmla="*/ 2147483647 w 480"/>
              <a:gd name="T3" fmla="*/ 2147483647 h 96"/>
              <a:gd name="T4" fmla="*/ 2147483647 w 480"/>
              <a:gd name="T5" fmla="*/ 2147483647 h 96"/>
              <a:gd name="T6" fmla="*/ 2147483647 w 480"/>
              <a:gd name="T7" fmla="*/ 0 h 96"/>
              <a:gd name="T8" fmla="*/ 0 w 480"/>
              <a:gd name="T9" fmla="*/ 0 h 96"/>
              <a:gd name="T10" fmla="*/ 0 60000 65536"/>
              <a:gd name="T11" fmla="*/ 0 60000 65536"/>
              <a:gd name="T12" fmla="*/ 0 60000 65536"/>
              <a:gd name="T13" fmla="*/ 0 60000 65536"/>
              <a:gd name="T14" fmla="*/ 0 60000 65536"/>
              <a:gd name="T15" fmla="*/ 0 w 480"/>
              <a:gd name="T16" fmla="*/ 0 h 96"/>
              <a:gd name="T17" fmla="*/ 480 w 480"/>
              <a:gd name="T18" fmla="*/ 96 h 96"/>
            </a:gdLst>
            <a:ahLst/>
            <a:cxnLst>
              <a:cxn ang="T10">
                <a:pos x="T0" y="T1"/>
              </a:cxn>
              <a:cxn ang="T11">
                <a:pos x="T2" y="T3"/>
              </a:cxn>
              <a:cxn ang="T12">
                <a:pos x="T4" y="T5"/>
              </a:cxn>
              <a:cxn ang="T13">
                <a:pos x="T6" y="T7"/>
              </a:cxn>
              <a:cxn ang="T14">
                <a:pos x="T8" y="T9"/>
              </a:cxn>
            </a:cxnLst>
            <a:rect l="T15" t="T16" r="T17" b="T18"/>
            <a:pathLst>
              <a:path w="480" h="96">
                <a:moveTo>
                  <a:pt x="0" y="0"/>
                </a:moveTo>
                <a:lnTo>
                  <a:pt x="96" y="96"/>
                </a:lnTo>
                <a:lnTo>
                  <a:pt x="384" y="96"/>
                </a:lnTo>
                <a:lnTo>
                  <a:pt x="480" y="0"/>
                </a:lnTo>
                <a:lnTo>
                  <a:pt x="0" y="0"/>
                </a:lnTo>
                <a:close/>
              </a:path>
            </a:pathLst>
          </a:custGeom>
          <a:solidFill>
            <a:srgbClr val="C0C0C0"/>
          </a:solidFill>
          <a:ln w="12700" algn="ctr">
            <a:solidFill>
              <a:srgbClr val="C0C0C0"/>
            </a:solidFill>
            <a:round/>
            <a:headEnd/>
            <a:tailEnd/>
          </a:ln>
        </p:spPr>
        <p:txBody>
          <a:bodyPr rot="10800000"/>
          <a:lstStyle/>
          <a:p>
            <a:endParaRPr lang="en-US"/>
          </a:p>
        </p:txBody>
      </p:sp>
      <p:sp>
        <p:nvSpPr>
          <p:cNvPr id="20505" name="Freeform 25"/>
          <p:cNvSpPr>
            <a:spLocks/>
          </p:cNvSpPr>
          <p:nvPr/>
        </p:nvSpPr>
        <p:spPr bwMode="auto">
          <a:xfrm rot="10800000">
            <a:off x="1816687" y="2874170"/>
            <a:ext cx="760413" cy="121444"/>
          </a:xfrm>
          <a:custGeom>
            <a:avLst/>
            <a:gdLst>
              <a:gd name="T0" fmla="*/ 0 w 480"/>
              <a:gd name="T1" fmla="*/ 0 h 96"/>
              <a:gd name="T2" fmla="*/ 2147483647 w 480"/>
              <a:gd name="T3" fmla="*/ 2147483647 h 96"/>
              <a:gd name="T4" fmla="*/ 2147483647 w 480"/>
              <a:gd name="T5" fmla="*/ 2147483647 h 96"/>
              <a:gd name="T6" fmla="*/ 2147483647 w 480"/>
              <a:gd name="T7" fmla="*/ 0 h 96"/>
              <a:gd name="T8" fmla="*/ 0 w 480"/>
              <a:gd name="T9" fmla="*/ 0 h 96"/>
              <a:gd name="T10" fmla="*/ 0 60000 65536"/>
              <a:gd name="T11" fmla="*/ 0 60000 65536"/>
              <a:gd name="T12" fmla="*/ 0 60000 65536"/>
              <a:gd name="T13" fmla="*/ 0 60000 65536"/>
              <a:gd name="T14" fmla="*/ 0 60000 65536"/>
              <a:gd name="T15" fmla="*/ 0 w 480"/>
              <a:gd name="T16" fmla="*/ 0 h 96"/>
              <a:gd name="T17" fmla="*/ 480 w 480"/>
              <a:gd name="T18" fmla="*/ 96 h 96"/>
            </a:gdLst>
            <a:ahLst/>
            <a:cxnLst>
              <a:cxn ang="T10">
                <a:pos x="T0" y="T1"/>
              </a:cxn>
              <a:cxn ang="T11">
                <a:pos x="T2" y="T3"/>
              </a:cxn>
              <a:cxn ang="T12">
                <a:pos x="T4" y="T5"/>
              </a:cxn>
              <a:cxn ang="T13">
                <a:pos x="T6" y="T7"/>
              </a:cxn>
              <a:cxn ang="T14">
                <a:pos x="T8" y="T9"/>
              </a:cxn>
            </a:cxnLst>
            <a:rect l="T15" t="T16" r="T17" b="T18"/>
            <a:pathLst>
              <a:path w="480" h="96">
                <a:moveTo>
                  <a:pt x="0" y="0"/>
                </a:moveTo>
                <a:lnTo>
                  <a:pt x="96" y="96"/>
                </a:lnTo>
                <a:lnTo>
                  <a:pt x="384" y="96"/>
                </a:lnTo>
                <a:lnTo>
                  <a:pt x="480" y="0"/>
                </a:lnTo>
                <a:lnTo>
                  <a:pt x="0" y="0"/>
                </a:lnTo>
                <a:close/>
              </a:path>
            </a:pathLst>
          </a:custGeom>
          <a:solidFill>
            <a:srgbClr val="C0C0C0"/>
          </a:solidFill>
          <a:ln w="12700" algn="ctr">
            <a:solidFill>
              <a:srgbClr val="C0C0C0"/>
            </a:solidFill>
            <a:round/>
            <a:headEnd/>
            <a:tailEnd/>
          </a:ln>
        </p:spPr>
        <p:txBody>
          <a:bodyPr rot="10800000"/>
          <a:lstStyle/>
          <a:p>
            <a:endParaRPr lang="en-US"/>
          </a:p>
        </p:txBody>
      </p:sp>
      <p:sp>
        <p:nvSpPr>
          <p:cNvPr id="20506" name="Freeform 26"/>
          <p:cNvSpPr>
            <a:spLocks/>
          </p:cNvSpPr>
          <p:nvPr/>
        </p:nvSpPr>
        <p:spPr bwMode="auto">
          <a:xfrm rot="10800000">
            <a:off x="2591387" y="2874170"/>
            <a:ext cx="760413" cy="121444"/>
          </a:xfrm>
          <a:custGeom>
            <a:avLst/>
            <a:gdLst>
              <a:gd name="T0" fmla="*/ 0 w 480"/>
              <a:gd name="T1" fmla="*/ 0 h 96"/>
              <a:gd name="T2" fmla="*/ 2147483647 w 480"/>
              <a:gd name="T3" fmla="*/ 2147483647 h 96"/>
              <a:gd name="T4" fmla="*/ 2147483647 w 480"/>
              <a:gd name="T5" fmla="*/ 2147483647 h 96"/>
              <a:gd name="T6" fmla="*/ 2147483647 w 480"/>
              <a:gd name="T7" fmla="*/ 0 h 96"/>
              <a:gd name="T8" fmla="*/ 0 w 480"/>
              <a:gd name="T9" fmla="*/ 0 h 96"/>
              <a:gd name="T10" fmla="*/ 0 60000 65536"/>
              <a:gd name="T11" fmla="*/ 0 60000 65536"/>
              <a:gd name="T12" fmla="*/ 0 60000 65536"/>
              <a:gd name="T13" fmla="*/ 0 60000 65536"/>
              <a:gd name="T14" fmla="*/ 0 60000 65536"/>
              <a:gd name="T15" fmla="*/ 0 w 480"/>
              <a:gd name="T16" fmla="*/ 0 h 96"/>
              <a:gd name="T17" fmla="*/ 480 w 480"/>
              <a:gd name="T18" fmla="*/ 96 h 96"/>
            </a:gdLst>
            <a:ahLst/>
            <a:cxnLst>
              <a:cxn ang="T10">
                <a:pos x="T0" y="T1"/>
              </a:cxn>
              <a:cxn ang="T11">
                <a:pos x="T2" y="T3"/>
              </a:cxn>
              <a:cxn ang="T12">
                <a:pos x="T4" y="T5"/>
              </a:cxn>
              <a:cxn ang="T13">
                <a:pos x="T6" y="T7"/>
              </a:cxn>
              <a:cxn ang="T14">
                <a:pos x="T8" y="T9"/>
              </a:cxn>
            </a:cxnLst>
            <a:rect l="T15" t="T16" r="T17" b="T18"/>
            <a:pathLst>
              <a:path w="480" h="96">
                <a:moveTo>
                  <a:pt x="0" y="0"/>
                </a:moveTo>
                <a:lnTo>
                  <a:pt x="96" y="96"/>
                </a:lnTo>
                <a:lnTo>
                  <a:pt x="384" y="96"/>
                </a:lnTo>
                <a:lnTo>
                  <a:pt x="480" y="0"/>
                </a:lnTo>
                <a:lnTo>
                  <a:pt x="0" y="0"/>
                </a:lnTo>
                <a:close/>
              </a:path>
            </a:pathLst>
          </a:custGeom>
          <a:solidFill>
            <a:srgbClr val="C0C0C0"/>
          </a:solidFill>
          <a:ln w="12700" algn="ctr">
            <a:solidFill>
              <a:srgbClr val="C0C0C0"/>
            </a:solidFill>
            <a:round/>
            <a:headEnd/>
            <a:tailEnd/>
          </a:ln>
        </p:spPr>
        <p:txBody>
          <a:bodyPr rot="10800000"/>
          <a:lstStyle/>
          <a:p>
            <a:endParaRPr lang="en-US"/>
          </a:p>
        </p:txBody>
      </p:sp>
      <p:sp>
        <p:nvSpPr>
          <p:cNvPr id="20507" name="Oval 27"/>
          <p:cNvSpPr>
            <a:spLocks noChangeArrowheads="1"/>
          </p:cNvSpPr>
          <p:nvPr/>
        </p:nvSpPr>
        <p:spPr bwMode="auto">
          <a:xfrm flipH="1">
            <a:off x="594309" y="2975373"/>
            <a:ext cx="101600" cy="71438"/>
          </a:xfrm>
          <a:prstGeom prst="ellipse">
            <a:avLst/>
          </a:prstGeom>
          <a:solidFill>
            <a:schemeClr val="tx2"/>
          </a:solidFill>
          <a:ln w="25400" algn="ctr">
            <a:solidFill>
              <a:srgbClr val="FFFFFF"/>
            </a:solidFill>
            <a:round/>
            <a:headEnd/>
            <a:tailEnd/>
          </a:ln>
        </p:spPr>
        <p:txBody>
          <a:bodyPr wrap="none" anchor="ctr"/>
          <a:lstStyle/>
          <a:p>
            <a:pPr algn="ctr"/>
            <a:endParaRPr lang="ga-IE" sz="2400" b="1">
              <a:solidFill>
                <a:srgbClr val="5F5F5F"/>
              </a:solidFill>
            </a:endParaRPr>
          </a:p>
        </p:txBody>
      </p:sp>
      <p:sp>
        <p:nvSpPr>
          <p:cNvPr id="20508" name="Oval 28"/>
          <p:cNvSpPr>
            <a:spLocks noChangeArrowheads="1"/>
          </p:cNvSpPr>
          <p:nvPr/>
        </p:nvSpPr>
        <p:spPr bwMode="auto">
          <a:xfrm flipH="1">
            <a:off x="1369009" y="2975373"/>
            <a:ext cx="101600" cy="71438"/>
          </a:xfrm>
          <a:prstGeom prst="ellipse">
            <a:avLst/>
          </a:prstGeom>
          <a:solidFill>
            <a:schemeClr val="tx2"/>
          </a:solidFill>
          <a:ln w="25400" algn="ctr">
            <a:solidFill>
              <a:srgbClr val="FFFFFF"/>
            </a:solidFill>
            <a:round/>
            <a:headEnd/>
            <a:tailEnd/>
          </a:ln>
        </p:spPr>
        <p:txBody>
          <a:bodyPr wrap="none" anchor="ctr"/>
          <a:lstStyle/>
          <a:p>
            <a:pPr algn="ctr"/>
            <a:endParaRPr lang="ga-IE" sz="2400" b="1">
              <a:solidFill>
                <a:srgbClr val="5F5F5F"/>
              </a:solidFill>
            </a:endParaRPr>
          </a:p>
        </p:txBody>
      </p:sp>
      <p:sp>
        <p:nvSpPr>
          <p:cNvPr id="20509" name="Oval 29"/>
          <p:cNvSpPr>
            <a:spLocks noChangeArrowheads="1"/>
          </p:cNvSpPr>
          <p:nvPr/>
        </p:nvSpPr>
        <p:spPr bwMode="auto">
          <a:xfrm flipH="1">
            <a:off x="2146884" y="2975373"/>
            <a:ext cx="101600" cy="71438"/>
          </a:xfrm>
          <a:prstGeom prst="ellipse">
            <a:avLst/>
          </a:prstGeom>
          <a:solidFill>
            <a:schemeClr val="tx2"/>
          </a:solidFill>
          <a:ln w="25400" algn="ctr">
            <a:solidFill>
              <a:srgbClr val="FFFFFF"/>
            </a:solidFill>
            <a:round/>
            <a:headEnd/>
            <a:tailEnd/>
          </a:ln>
        </p:spPr>
        <p:txBody>
          <a:bodyPr wrap="none" anchor="ctr"/>
          <a:lstStyle/>
          <a:p>
            <a:pPr algn="ctr"/>
            <a:endParaRPr lang="ga-IE" sz="2400" b="1">
              <a:solidFill>
                <a:srgbClr val="5F5F5F"/>
              </a:solidFill>
            </a:endParaRPr>
          </a:p>
        </p:txBody>
      </p:sp>
      <p:sp>
        <p:nvSpPr>
          <p:cNvPr id="20510" name="Oval 30"/>
          <p:cNvSpPr>
            <a:spLocks noChangeArrowheads="1"/>
          </p:cNvSpPr>
          <p:nvPr/>
        </p:nvSpPr>
        <p:spPr bwMode="auto">
          <a:xfrm flipH="1">
            <a:off x="2923172" y="2975373"/>
            <a:ext cx="101600" cy="71438"/>
          </a:xfrm>
          <a:prstGeom prst="ellipse">
            <a:avLst/>
          </a:prstGeom>
          <a:solidFill>
            <a:schemeClr val="tx2"/>
          </a:solidFill>
          <a:ln w="25400" algn="ctr">
            <a:solidFill>
              <a:srgbClr val="FFFFFF"/>
            </a:solidFill>
            <a:round/>
            <a:headEnd/>
            <a:tailEnd/>
          </a:ln>
        </p:spPr>
        <p:txBody>
          <a:bodyPr wrap="none" anchor="ctr"/>
          <a:lstStyle/>
          <a:p>
            <a:pPr algn="ctr"/>
            <a:endParaRPr lang="ga-IE" sz="2400" b="1">
              <a:solidFill>
                <a:srgbClr val="5F5F5F"/>
              </a:solidFill>
            </a:endParaRPr>
          </a:p>
        </p:txBody>
      </p:sp>
      <p:sp>
        <p:nvSpPr>
          <p:cNvPr id="20511" name="Oval 31"/>
          <p:cNvSpPr>
            <a:spLocks noChangeArrowheads="1"/>
          </p:cNvSpPr>
          <p:nvPr/>
        </p:nvSpPr>
        <p:spPr bwMode="auto">
          <a:xfrm flipH="1">
            <a:off x="594309" y="2291955"/>
            <a:ext cx="101600" cy="72628"/>
          </a:xfrm>
          <a:prstGeom prst="ellipse">
            <a:avLst/>
          </a:prstGeom>
          <a:solidFill>
            <a:schemeClr val="tx2"/>
          </a:solidFill>
          <a:ln w="25400">
            <a:solidFill>
              <a:srgbClr val="FFFFFF"/>
            </a:solidFill>
            <a:round/>
            <a:headEnd/>
            <a:tailEnd/>
          </a:ln>
        </p:spPr>
        <p:txBody>
          <a:bodyPr wrap="none" anchor="ctr"/>
          <a:lstStyle/>
          <a:p>
            <a:pPr algn="ctr"/>
            <a:endParaRPr lang="ga-IE" sz="2400" b="1">
              <a:solidFill>
                <a:srgbClr val="5F5F5F"/>
              </a:solidFill>
            </a:endParaRPr>
          </a:p>
        </p:txBody>
      </p:sp>
      <p:sp>
        <p:nvSpPr>
          <p:cNvPr id="20512" name="Oval 32"/>
          <p:cNvSpPr>
            <a:spLocks noChangeArrowheads="1"/>
          </p:cNvSpPr>
          <p:nvPr/>
        </p:nvSpPr>
        <p:spPr bwMode="auto">
          <a:xfrm flipH="1">
            <a:off x="1369009" y="2291955"/>
            <a:ext cx="101600" cy="72628"/>
          </a:xfrm>
          <a:prstGeom prst="ellipse">
            <a:avLst/>
          </a:prstGeom>
          <a:solidFill>
            <a:schemeClr val="tx2"/>
          </a:solidFill>
          <a:ln w="25400" algn="ctr">
            <a:solidFill>
              <a:srgbClr val="FFFFFF"/>
            </a:solidFill>
            <a:round/>
            <a:headEnd/>
            <a:tailEnd/>
          </a:ln>
        </p:spPr>
        <p:txBody>
          <a:bodyPr wrap="none" anchor="ctr"/>
          <a:lstStyle/>
          <a:p>
            <a:pPr algn="ctr"/>
            <a:endParaRPr lang="ga-IE" sz="2400" b="1">
              <a:solidFill>
                <a:srgbClr val="5F5F5F"/>
              </a:solidFill>
            </a:endParaRPr>
          </a:p>
        </p:txBody>
      </p:sp>
      <p:sp>
        <p:nvSpPr>
          <p:cNvPr id="20513" name="Oval 33"/>
          <p:cNvSpPr>
            <a:spLocks noChangeArrowheads="1"/>
          </p:cNvSpPr>
          <p:nvPr/>
        </p:nvSpPr>
        <p:spPr bwMode="auto">
          <a:xfrm flipH="1">
            <a:off x="2146884" y="2291955"/>
            <a:ext cx="101600" cy="72628"/>
          </a:xfrm>
          <a:prstGeom prst="ellipse">
            <a:avLst/>
          </a:prstGeom>
          <a:solidFill>
            <a:schemeClr val="tx2"/>
          </a:solidFill>
          <a:ln w="25400" algn="ctr">
            <a:solidFill>
              <a:srgbClr val="FFFFFF"/>
            </a:solidFill>
            <a:round/>
            <a:headEnd/>
            <a:tailEnd/>
          </a:ln>
        </p:spPr>
        <p:txBody>
          <a:bodyPr wrap="none" anchor="ctr"/>
          <a:lstStyle/>
          <a:p>
            <a:pPr algn="ctr"/>
            <a:endParaRPr lang="ga-IE" sz="2400" b="1">
              <a:solidFill>
                <a:srgbClr val="5F5F5F"/>
              </a:solidFill>
            </a:endParaRPr>
          </a:p>
        </p:txBody>
      </p:sp>
      <p:sp>
        <p:nvSpPr>
          <p:cNvPr id="20514" name="Oval 34"/>
          <p:cNvSpPr>
            <a:spLocks noChangeArrowheads="1"/>
          </p:cNvSpPr>
          <p:nvPr/>
        </p:nvSpPr>
        <p:spPr bwMode="auto">
          <a:xfrm flipH="1">
            <a:off x="2923172" y="2291955"/>
            <a:ext cx="101600" cy="72628"/>
          </a:xfrm>
          <a:prstGeom prst="ellipse">
            <a:avLst/>
          </a:prstGeom>
          <a:solidFill>
            <a:schemeClr val="tx2"/>
          </a:solidFill>
          <a:ln w="25400" algn="ctr">
            <a:solidFill>
              <a:srgbClr val="FFFFFF"/>
            </a:solidFill>
            <a:round/>
            <a:headEnd/>
            <a:tailEnd/>
          </a:ln>
        </p:spPr>
        <p:txBody>
          <a:bodyPr wrap="none" anchor="ctr"/>
          <a:lstStyle/>
          <a:p>
            <a:pPr algn="ctr"/>
            <a:endParaRPr lang="ga-IE" sz="2400" b="1">
              <a:solidFill>
                <a:srgbClr val="5F5F5F"/>
              </a:solidFill>
            </a:endParaRPr>
          </a:p>
        </p:txBody>
      </p:sp>
      <p:grpSp>
        <p:nvGrpSpPr>
          <p:cNvPr id="20515" name="Group 35"/>
          <p:cNvGrpSpPr>
            <a:grpSpLocks/>
          </p:cNvGrpSpPr>
          <p:nvPr/>
        </p:nvGrpSpPr>
        <p:grpSpPr bwMode="auto">
          <a:xfrm>
            <a:off x="3366084" y="2332436"/>
            <a:ext cx="762000" cy="663178"/>
            <a:chOff x="2351" y="1932"/>
            <a:chExt cx="480" cy="557"/>
          </a:xfrm>
        </p:grpSpPr>
        <p:sp>
          <p:nvSpPr>
            <p:cNvPr id="20564" name="Freeform 36"/>
            <p:cNvSpPr>
              <a:spLocks/>
            </p:cNvSpPr>
            <p:nvPr/>
          </p:nvSpPr>
          <p:spPr bwMode="auto">
            <a:xfrm>
              <a:off x="2353" y="1932"/>
              <a:ext cx="478" cy="101"/>
            </a:xfrm>
            <a:custGeom>
              <a:avLst/>
              <a:gdLst>
                <a:gd name="T0" fmla="*/ 0 w 480"/>
                <a:gd name="T1" fmla="*/ 0 h 96"/>
                <a:gd name="T2" fmla="*/ 96 w 480"/>
                <a:gd name="T3" fmla="*/ 217 h 96"/>
                <a:gd name="T4" fmla="*/ 356 w 480"/>
                <a:gd name="T5" fmla="*/ 217 h 96"/>
                <a:gd name="T6" fmla="*/ 448 w 480"/>
                <a:gd name="T7" fmla="*/ 0 h 96"/>
                <a:gd name="T8" fmla="*/ 0 w 480"/>
                <a:gd name="T9" fmla="*/ 0 h 96"/>
                <a:gd name="T10" fmla="*/ 0 60000 65536"/>
                <a:gd name="T11" fmla="*/ 0 60000 65536"/>
                <a:gd name="T12" fmla="*/ 0 60000 65536"/>
                <a:gd name="T13" fmla="*/ 0 60000 65536"/>
                <a:gd name="T14" fmla="*/ 0 60000 65536"/>
                <a:gd name="T15" fmla="*/ 0 w 480"/>
                <a:gd name="T16" fmla="*/ 0 h 96"/>
                <a:gd name="T17" fmla="*/ 480 w 480"/>
                <a:gd name="T18" fmla="*/ 96 h 96"/>
              </a:gdLst>
              <a:ahLst/>
              <a:cxnLst>
                <a:cxn ang="T10">
                  <a:pos x="T0" y="T1"/>
                </a:cxn>
                <a:cxn ang="T11">
                  <a:pos x="T2" y="T3"/>
                </a:cxn>
                <a:cxn ang="T12">
                  <a:pos x="T4" y="T5"/>
                </a:cxn>
                <a:cxn ang="T13">
                  <a:pos x="T6" y="T7"/>
                </a:cxn>
                <a:cxn ang="T14">
                  <a:pos x="T8" y="T9"/>
                </a:cxn>
              </a:cxnLst>
              <a:rect l="T15" t="T16" r="T17" b="T18"/>
              <a:pathLst>
                <a:path w="480" h="96">
                  <a:moveTo>
                    <a:pt x="0" y="0"/>
                  </a:moveTo>
                  <a:lnTo>
                    <a:pt x="96" y="96"/>
                  </a:lnTo>
                  <a:lnTo>
                    <a:pt x="384" y="96"/>
                  </a:lnTo>
                  <a:lnTo>
                    <a:pt x="480" y="0"/>
                  </a:lnTo>
                  <a:lnTo>
                    <a:pt x="0" y="0"/>
                  </a:lnTo>
                  <a:close/>
                </a:path>
              </a:pathLst>
            </a:custGeom>
            <a:solidFill>
              <a:srgbClr val="C0C0C0"/>
            </a:solidFill>
            <a:ln w="12700" algn="ctr">
              <a:solidFill>
                <a:srgbClr val="C0C0C0"/>
              </a:solidFill>
              <a:round/>
              <a:headEnd/>
              <a:tailEnd/>
            </a:ln>
          </p:spPr>
          <p:txBody>
            <a:bodyPr/>
            <a:lstStyle/>
            <a:p>
              <a:endParaRPr lang="en-US"/>
            </a:p>
          </p:txBody>
        </p:sp>
        <p:sp>
          <p:nvSpPr>
            <p:cNvPr id="20565" name="Freeform 37"/>
            <p:cNvSpPr>
              <a:spLocks/>
            </p:cNvSpPr>
            <p:nvPr/>
          </p:nvSpPr>
          <p:spPr bwMode="auto">
            <a:xfrm rot="10800000">
              <a:off x="2351" y="2387"/>
              <a:ext cx="479" cy="102"/>
            </a:xfrm>
            <a:custGeom>
              <a:avLst/>
              <a:gdLst>
                <a:gd name="T0" fmla="*/ 0 w 480"/>
                <a:gd name="T1" fmla="*/ 0 h 96"/>
                <a:gd name="T2" fmla="*/ 96 w 480"/>
                <a:gd name="T3" fmla="*/ 253 h 96"/>
                <a:gd name="T4" fmla="*/ 368 w 480"/>
                <a:gd name="T5" fmla="*/ 253 h 96"/>
                <a:gd name="T6" fmla="*/ 464 w 480"/>
                <a:gd name="T7" fmla="*/ 0 h 96"/>
                <a:gd name="T8" fmla="*/ 0 w 480"/>
                <a:gd name="T9" fmla="*/ 0 h 96"/>
                <a:gd name="T10" fmla="*/ 0 60000 65536"/>
                <a:gd name="T11" fmla="*/ 0 60000 65536"/>
                <a:gd name="T12" fmla="*/ 0 60000 65536"/>
                <a:gd name="T13" fmla="*/ 0 60000 65536"/>
                <a:gd name="T14" fmla="*/ 0 60000 65536"/>
                <a:gd name="T15" fmla="*/ 0 w 480"/>
                <a:gd name="T16" fmla="*/ 0 h 96"/>
                <a:gd name="T17" fmla="*/ 480 w 480"/>
                <a:gd name="T18" fmla="*/ 96 h 96"/>
              </a:gdLst>
              <a:ahLst/>
              <a:cxnLst>
                <a:cxn ang="T10">
                  <a:pos x="T0" y="T1"/>
                </a:cxn>
                <a:cxn ang="T11">
                  <a:pos x="T2" y="T3"/>
                </a:cxn>
                <a:cxn ang="T12">
                  <a:pos x="T4" y="T5"/>
                </a:cxn>
                <a:cxn ang="T13">
                  <a:pos x="T6" y="T7"/>
                </a:cxn>
                <a:cxn ang="T14">
                  <a:pos x="T8" y="T9"/>
                </a:cxn>
              </a:cxnLst>
              <a:rect l="T15" t="T16" r="T17" b="T18"/>
              <a:pathLst>
                <a:path w="480" h="96">
                  <a:moveTo>
                    <a:pt x="0" y="0"/>
                  </a:moveTo>
                  <a:lnTo>
                    <a:pt x="96" y="96"/>
                  </a:lnTo>
                  <a:lnTo>
                    <a:pt x="384" y="96"/>
                  </a:lnTo>
                  <a:lnTo>
                    <a:pt x="480" y="0"/>
                  </a:lnTo>
                  <a:lnTo>
                    <a:pt x="0" y="0"/>
                  </a:lnTo>
                  <a:close/>
                </a:path>
              </a:pathLst>
            </a:custGeom>
            <a:solidFill>
              <a:srgbClr val="C0C0C0"/>
            </a:solidFill>
            <a:ln w="12700" algn="ctr">
              <a:solidFill>
                <a:srgbClr val="C0C0C0"/>
              </a:solidFill>
              <a:round/>
              <a:headEnd/>
              <a:tailEnd/>
            </a:ln>
          </p:spPr>
          <p:txBody>
            <a:bodyPr rot="10800000"/>
            <a:lstStyle/>
            <a:p>
              <a:endParaRPr lang="en-US"/>
            </a:p>
          </p:txBody>
        </p:sp>
      </p:grpSp>
      <p:sp>
        <p:nvSpPr>
          <p:cNvPr id="20516" name="Rectangle 39"/>
          <p:cNvSpPr>
            <a:spLocks noChangeArrowheads="1"/>
          </p:cNvSpPr>
          <p:nvPr/>
        </p:nvSpPr>
        <p:spPr bwMode="auto">
          <a:xfrm>
            <a:off x="3024773" y="3359945"/>
            <a:ext cx="1499396" cy="671513"/>
          </a:xfrm>
          <a:prstGeom prst="rect">
            <a:avLst/>
          </a:prstGeom>
          <a:noFill/>
          <a:ln w="9525">
            <a:noFill/>
            <a:miter lim="800000"/>
            <a:headEnd/>
            <a:tailEnd/>
          </a:ln>
        </p:spPr>
        <p:txBody>
          <a:bodyPr/>
          <a:lstStyle/>
          <a:p>
            <a:pPr algn="ctr"/>
            <a:r>
              <a:rPr lang="ga-IE" sz="1200" b="1" dirty="0"/>
              <a:t>Viral </a:t>
            </a:r>
            <a:r>
              <a:rPr lang="en-GB" sz="1200" b="1" dirty="0" smtClean="0"/>
              <a:t/>
            </a:r>
            <a:br>
              <a:rPr lang="en-GB" sz="1200" b="1" dirty="0" smtClean="0"/>
            </a:br>
            <a:r>
              <a:rPr lang="ga-IE" sz="1200" b="1" dirty="0" smtClean="0"/>
              <a:t>partitioning via </a:t>
            </a:r>
            <a:r>
              <a:rPr lang="ga-IE" sz="1200" b="1" dirty="0"/>
              <a:t>chromatography steps</a:t>
            </a:r>
            <a:endParaRPr lang="en-US" sz="1200" b="1" dirty="0"/>
          </a:p>
        </p:txBody>
      </p:sp>
      <p:sp>
        <p:nvSpPr>
          <p:cNvPr id="20517" name="Line 40"/>
          <p:cNvSpPr>
            <a:spLocks noChangeShapeType="1"/>
          </p:cNvSpPr>
          <p:nvPr/>
        </p:nvSpPr>
        <p:spPr bwMode="auto">
          <a:xfrm>
            <a:off x="3745497" y="3059906"/>
            <a:ext cx="0" cy="381002"/>
          </a:xfrm>
          <a:prstGeom prst="line">
            <a:avLst/>
          </a:prstGeom>
          <a:noFill/>
          <a:ln w="25400" cap="rnd">
            <a:solidFill>
              <a:schemeClr val="tx2"/>
            </a:solidFill>
            <a:prstDash val="sysDot"/>
            <a:round/>
            <a:headEnd/>
            <a:tailEnd/>
          </a:ln>
        </p:spPr>
        <p:txBody>
          <a:bodyPr/>
          <a:lstStyle/>
          <a:p>
            <a:endParaRPr lang="en-US"/>
          </a:p>
        </p:txBody>
      </p:sp>
      <p:sp>
        <p:nvSpPr>
          <p:cNvPr id="20518" name="Rectangle 41"/>
          <p:cNvSpPr>
            <a:spLocks noChangeArrowheads="1"/>
          </p:cNvSpPr>
          <p:nvPr/>
        </p:nvSpPr>
        <p:spPr bwMode="auto">
          <a:xfrm>
            <a:off x="4024897" y="3277793"/>
            <a:ext cx="990600" cy="326231"/>
          </a:xfrm>
          <a:prstGeom prst="rect">
            <a:avLst/>
          </a:prstGeom>
          <a:noFill/>
          <a:ln w="9525">
            <a:noFill/>
            <a:miter lim="800000"/>
            <a:headEnd/>
            <a:tailEnd/>
          </a:ln>
        </p:spPr>
        <p:txBody>
          <a:bodyPr/>
          <a:lstStyle/>
          <a:p>
            <a:pPr algn="ctr">
              <a:lnSpc>
                <a:spcPct val="90000"/>
              </a:lnSpc>
            </a:pPr>
            <a:r>
              <a:rPr lang="en-US" sz="1200" b="1"/>
              <a:t>HCV screening</a:t>
            </a:r>
          </a:p>
        </p:txBody>
      </p:sp>
      <p:sp>
        <p:nvSpPr>
          <p:cNvPr id="20519" name="Line 42"/>
          <p:cNvSpPr>
            <a:spLocks noChangeShapeType="1"/>
          </p:cNvSpPr>
          <p:nvPr/>
        </p:nvSpPr>
        <p:spPr bwMode="auto">
          <a:xfrm>
            <a:off x="4523372" y="3059908"/>
            <a:ext cx="0" cy="226219"/>
          </a:xfrm>
          <a:prstGeom prst="line">
            <a:avLst/>
          </a:prstGeom>
          <a:noFill/>
          <a:ln w="25400" cap="rnd">
            <a:solidFill>
              <a:schemeClr val="tx2"/>
            </a:solidFill>
            <a:prstDash val="sysDot"/>
            <a:round/>
            <a:headEnd/>
            <a:tailEnd/>
          </a:ln>
        </p:spPr>
        <p:txBody>
          <a:bodyPr/>
          <a:lstStyle/>
          <a:p>
            <a:endParaRPr lang="en-US"/>
          </a:p>
        </p:txBody>
      </p:sp>
      <p:sp>
        <p:nvSpPr>
          <p:cNvPr id="20520" name="Line 45"/>
          <p:cNvSpPr>
            <a:spLocks noChangeShapeType="1"/>
          </p:cNvSpPr>
          <p:nvPr/>
        </p:nvSpPr>
        <p:spPr bwMode="auto">
          <a:xfrm>
            <a:off x="3755022" y="1740694"/>
            <a:ext cx="0" cy="544116"/>
          </a:xfrm>
          <a:prstGeom prst="line">
            <a:avLst/>
          </a:prstGeom>
          <a:noFill/>
          <a:ln w="25400" cap="rnd">
            <a:solidFill>
              <a:schemeClr val="tx2"/>
            </a:solidFill>
            <a:prstDash val="sysDot"/>
            <a:round/>
            <a:headEnd/>
            <a:tailEnd/>
          </a:ln>
        </p:spPr>
        <p:txBody>
          <a:bodyPr/>
          <a:lstStyle/>
          <a:p>
            <a:endParaRPr lang="en-US"/>
          </a:p>
        </p:txBody>
      </p:sp>
      <p:sp>
        <p:nvSpPr>
          <p:cNvPr id="20521" name="Rectangle 46"/>
          <p:cNvSpPr>
            <a:spLocks noChangeArrowheads="1"/>
          </p:cNvSpPr>
          <p:nvPr/>
        </p:nvSpPr>
        <p:spPr bwMode="auto">
          <a:xfrm>
            <a:off x="3227972" y="1432324"/>
            <a:ext cx="1143000" cy="326231"/>
          </a:xfrm>
          <a:prstGeom prst="rect">
            <a:avLst/>
          </a:prstGeom>
          <a:noFill/>
          <a:ln w="9525">
            <a:noFill/>
            <a:miter lim="800000"/>
            <a:headEnd/>
            <a:tailEnd/>
          </a:ln>
        </p:spPr>
        <p:txBody>
          <a:bodyPr anchor="b"/>
          <a:lstStyle/>
          <a:p>
            <a:pPr algn="ctr">
              <a:lnSpc>
                <a:spcPct val="90000"/>
              </a:lnSpc>
            </a:pPr>
            <a:r>
              <a:rPr lang="en-US" sz="1200" b="1"/>
              <a:t>High-purity</a:t>
            </a:r>
            <a:br>
              <a:rPr lang="en-US" sz="1200" b="1"/>
            </a:br>
            <a:r>
              <a:rPr lang="en-US" sz="1200" b="1"/>
              <a:t>concentrates</a:t>
            </a:r>
          </a:p>
        </p:txBody>
      </p:sp>
      <p:sp>
        <p:nvSpPr>
          <p:cNvPr id="20522" name="Line 47"/>
          <p:cNvSpPr>
            <a:spLocks noChangeShapeType="1"/>
          </p:cNvSpPr>
          <p:nvPr/>
        </p:nvSpPr>
        <p:spPr bwMode="auto">
          <a:xfrm>
            <a:off x="4531309" y="2057400"/>
            <a:ext cx="0" cy="227410"/>
          </a:xfrm>
          <a:prstGeom prst="line">
            <a:avLst/>
          </a:prstGeom>
          <a:noFill/>
          <a:ln w="25400" cap="rnd">
            <a:solidFill>
              <a:schemeClr val="tx2"/>
            </a:solidFill>
            <a:prstDash val="sysDot"/>
            <a:round/>
            <a:headEnd/>
            <a:tailEnd/>
          </a:ln>
        </p:spPr>
        <p:txBody>
          <a:bodyPr/>
          <a:lstStyle/>
          <a:p>
            <a:endParaRPr lang="en-US"/>
          </a:p>
        </p:txBody>
      </p:sp>
      <p:sp>
        <p:nvSpPr>
          <p:cNvPr id="20523" name="Rectangle 48"/>
          <p:cNvSpPr>
            <a:spLocks noChangeArrowheads="1"/>
          </p:cNvSpPr>
          <p:nvPr/>
        </p:nvSpPr>
        <p:spPr bwMode="auto">
          <a:xfrm>
            <a:off x="4083634" y="1741885"/>
            <a:ext cx="920750" cy="327422"/>
          </a:xfrm>
          <a:prstGeom prst="rect">
            <a:avLst/>
          </a:prstGeom>
          <a:noFill/>
          <a:ln w="9525">
            <a:noFill/>
            <a:miter lim="800000"/>
            <a:headEnd/>
            <a:tailEnd/>
          </a:ln>
        </p:spPr>
        <p:txBody>
          <a:bodyPr anchor="b"/>
          <a:lstStyle/>
          <a:p>
            <a:pPr algn="ctr">
              <a:lnSpc>
                <a:spcPct val="90000"/>
              </a:lnSpc>
            </a:pPr>
            <a:r>
              <a:rPr lang="en-US" sz="1200" b="1" dirty="0" err="1" smtClean="0"/>
              <a:t>rFVIII</a:t>
            </a:r>
            <a:r>
              <a:rPr lang="en-US" sz="1200" b="1" dirty="0" smtClean="0"/>
              <a:t> </a:t>
            </a:r>
            <a:r>
              <a:rPr lang="en-US" sz="1200" b="1" dirty="0"/>
              <a:t/>
            </a:r>
            <a:br>
              <a:rPr lang="en-US" sz="1200" b="1" dirty="0"/>
            </a:br>
            <a:r>
              <a:rPr lang="en-US" sz="1200" b="1" dirty="0"/>
              <a:t>available</a:t>
            </a:r>
          </a:p>
        </p:txBody>
      </p:sp>
      <p:sp>
        <p:nvSpPr>
          <p:cNvPr id="20524" name="Rectangle 57"/>
          <p:cNvSpPr>
            <a:spLocks noChangeArrowheads="1"/>
          </p:cNvSpPr>
          <p:nvPr/>
        </p:nvSpPr>
        <p:spPr bwMode="auto">
          <a:xfrm>
            <a:off x="3383550" y="2332436"/>
            <a:ext cx="757237" cy="663178"/>
          </a:xfrm>
          <a:prstGeom prst="rect">
            <a:avLst/>
          </a:prstGeom>
          <a:noFill/>
          <a:ln w="9525">
            <a:noFill/>
            <a:miter lim="800000"/>
            <a:headEnd/>
            <a:tailEnd/>
          </a:ln>
        </p:spPr>
        <p:txBody>
          <a:bodyPr wrap="none" lIns="155448" anchor="ctr"/>
          <a:lstStyle/>
          <a:p>
            <a:pPr algn="ctr">
              <a:lnSpc>
                <a:spcPct val="95000"/>
              </a:lnSpc>
            </a:pPr>
            <a:r>
              <a:rPr lang="en-US" sz="1200" b="1" dirty="0"/>
              <a:t>Late</a:t>
            </a:r>
          </a:p>
          <a:p>
            <a:pPr algn="ctr">
              <a:lnSpc>
                <a:spcPct val="95000"/>
              </a:lnSpc>
            </a:pPr>
            <a:r>
              <a:rPr lang="en-US" sz="1200" b="1" dirty="0"/>
              <a:t>1980s</a:t>
            </a:r>
          </a:p>
        </p:txBody>
      </p:sp>
      <p:sp>
        <p:nvSpPr>
          <p:cNvPr id="20525" name="Rectangle 58"/>
          <p:cNvSpPr>
            <a:spLocks noChangeArrowheads="1"/>
          </p:cNvSpPr>
          <p:nvPr/>
        </p:nvSpPr>
        <p:spPr bwMode="auto">
          <a:xfrm>
            <a:off x="4155075" y="2332436"/>
            <a:ext cx="757237" cy="663178"/>
          </a:xfrm>
          <a:prstGeom prst="rect">
            <a:avLst/>
          </a:prstGeom>
          <a:noFill/>
          <a:ln w="9525">
            <a:noFill/>
            <a:miter lim="800000"/>
            <a:headEnd/>
            <a:tailEnd/>
          </a:ln>
        </p:spPr>
        <p:txBody>
          <a:bodyPr wrap="none" lIns="155448" anchor="ctr"/>
          <a:lstStyle/>
          <a:p>
            <a:pPr algn="ctr">
              <a:lnSpc>
                <a:spcPct val="95000"/>
              </a:lnSpc>
            </a:pPr>
            <a:r>
              <a:rPr lang="en-US" sz="1200" b="1"/>
              <a:t>Early</a:t>
            </a:r>
          </a:p>
          <a:p>
            <a:pPr algn="ctr">
              <a:lnSpc>
                <a:spcPct val="95000"/>
              </a:lnSpc>
            </a:pPr>
            <a:r>
              <a:rPr lang="en-US" sz="1200" b="1"/>
              <a:t>1990s</a:t>
            </a:r>
          </a:p>
        </p:txBody>
      </p:sp>
      <p:sp>
        <p:nvSpPr>
          <p:cNvPr id="20526" name="Freeform 62"/>
          <p:cNvSpPr>
            <a:spLocks/>
          </p:cNvSpPr>
          <p:nvPr/>
        </p:nvSpPr>
        <p:spPr bwMode="auto">
          <a:xfrm>
            <a:off x="4147134" y="2332436"/>
            <a:ext cx="755650" cy="120253"/>
          </a:xfrm>
          <a:custGeom>
            <a:avLst/>
            <a:gdLst>
              <a:gd name="T0" fmla="*/ 0 w 480"/>
              <a:gd name="T1" fmla="*/ 0 h 96"/>
              <a:gd name="T2" fmla="*/ 2147483647 w 480"/>
              <a:gd name="T3" fmla="*/ 2147483647 h 96"/>
              <a:gd name="T4" fmla="*/ 2147483647 w 480"/>
              <a:gd name="T5" fmla="*/ 2147483647 h 96"/>
              <a:gd name="T6" fmla="*/ 2147483647 w 480"/>
              <a:gd name="T7" fmla="*/ 0 h 96"/>
              <a:gd name="T8" fmla="*/ 0 w 480"/>
              <a:gd name="T9" fmla="*/ 0 h 96"/>
              <a:gd name="T10" fmla="*/ 0 60000 65536"/>
              <a:gd name="T11" fmla="*/ 0 60000 65536"/>
              <a:gd name="T12" fmla="*/ 0 60000 65536"/>
              <a:gd name="T13" fmla="*/ 0 60000 65536"/>
              <a:gd name="T14" fmla="*/ 0 60000 65536"/>
              <a:gd name="T15" fmla="*/ 0 w 480"/>
              <a:gd name="T16" fmla="*/ 0 h 96"/>
              <a:gd name="T17" fmla="*/ 480 w 480"/>
              <a:gd name="T18" fmla="*/ 96 h 96"/>
            </a:gdLst>
            <a:ahLst/>
            <a:cxnLst>
              <a:cxn ang="T10">
                <a:pos x="T0" y="T1"/>
              </a:cxn>
              <a:cxn ang="T11">
                <a:pos x="T2" y="T3"/>
              </a:cxn>
              <a:cxn ang="T12">
                <a:pos x="T4" y="T5"/>
              </a:cxn>
              <a:cxn ang="T13">
                <a:pos x="T6" y="T7"/>
              </a:cxn>
              <a:cxn ang="T14">
                <a:pos x="T8" y="T9"/>
              </a:cxn>
            </a:cxnLst>
            <a:rect l="T15" t="T16" r="T17" b="T18"/>
            <a:pathLst>
              <a:path w="480" h="96">
                <a:moveTo>
                  <a:pt x="0" y="0"/>
                </a:moveTo>
                <a:lnTo>
                  <a:pt x="96" y="96"/>
                </a:lnTo>
                <a:lnTo>
                  <a:pt x="384" y="96"/>
                </a:lnTo>
                <a:lnTo>
                  <a:pt x="480" y="0"/>
                </a:lnTo>
                <a:lnTo>
                  <a:pt x="0" y="0"/>
                </a:lnTo>
                <a:close/>
              </a:path>
            </a:pathLst>
          </a:custGeom>
          <a:solidFill>
            <a:srgbClr val="C0C0C0"/>
          </a:solidFill>
          <a:ln w="12700" algn="ctr">
            <a:solidFill>
              <a:srgbClr val="C0C0C0"/>
            </a:solidFill>
            <a:round/>
            <a:headEnd/>
            <a:tailEnd/>
          </a:ln>
        </p:spPr>
        <p:txBody>
          <a:bodyPr/>
          <a:lstStyle/>
          <a:p>
            <a:endParaRPr lang="en-US"/>
          </a:p>
        </p:txBody>
      </p:sp>
      <p:sp>
        <p:nvSpPr>
          <p:cNvPr id="20527" name="Freeform 66"/>
          <p:cNvSpPr>
            <a:spLocks/>
          </p:cNvSpPr>
          <p:nvPr/>
        </p:nvSpPr>
        <p:spPr bwMode="auto">
          <a:xfrm rot="10800000">
            <a:off x="4145547" y="2874170"/>
            <a:ext cx="755650" cy="121444"/>
          </a:xfrm>
          <a:custGeom>
            <a:avLst/>
            <a:gdLst>
              <a:gd name="T0" fmla="*/ 0 w 480"/>
              <a:gd name="T1" fmla="*/ 0 h 96"/>
              <a:gd name="T2" fmla="*/ 2147483647 w 480"/>
              <a:gd name="T3" fmla="*/ 2147483647 h 96"/>
              <a:gd name="T4" fmla="*/ 2147483647 w 480"/>
              <a:gd name="T5" fmla="*/ 2147483647 h 96"/>
              <a:gd name="T6" fmla="*/ 2147483647 w 480"/>
              <a:gd name="T7" fmla="*/ 0 h 96"/>
              <a:gd name="T8" fmla="*/ 0 w 480"/>
              <a:gd name="T9" fmla="*/ 0 h 96"/>
              <a:gd name="T10" fmla="*/ 0 60000 65536"/>
              <a:gd name="T11" fmla="*/ 0 60000 65536"/>
              <a:gd name="T12" fmla="*/ 0 60000 65536"/>
              <a:gd name="T13" fmla="*/ 0 60000 65536"/>
              <a:gd name="T14" fmla="*/ 0 60000 65536"/>
              <a:gd name="T15" fmla="*/ 0 w 480"/>
              <a:gd name="T16" fmla="*/ 0 h 96"/>
              <a:gd name="T17" fmla="*/ 480 w 480"/>
              <a:gd name="T18" fmla="*/ 96 h 96"/>
            </a:gdLst>
            <a:ahLst/>
            <a:cxnLst>
              <a:cxn ang="T10">
                <a:pos x="T0" y="T1"/>
              </a:cxn>
              <a:cxn ang="T11">
                <a:pos x="T2" y="T3"/>
              </a:cxn>
              <a:cxn ang="T12">
                <a:pos x="T4" y="T5"/>
              </a:cxn>
              <a:cxn ang="T13">
                <a:pos x="T6" y="T7"/>
              </a:cxn>
              <a:cxn ang="T14">
                <a:pos x="T8" y="T9"/>
              </a:cxn>
            </a:cxnLst>
            <a:rect l="T15" t="T16" r="T17" b="T18"/>
            <a:pathLst>
              <a:path w="480" h="96">
                <a:moveTo>
                  <a:pt x="0" y="0"/>
                </a:moveTo>
                <a:lnTo>
                  <a:pt x="96" y="96"/>
                </a:lnTo>
                <a:lnTo>
                  <a:pt x="384" y="96"/>
                </a:lnTo>
                <a:lnTo>
                  <a:pt x="480" y="0"/>
                </a:lnTo>
                <a:lnTo>
                  <a:pt x="0" y="0"/>
                </a:lnTo>
                <a:close/>
              </a:path>
            </a:pathLst>
          </a:custGeom>
          <a:solidFill>
            <a:srgbClr val="C0C0C0"/>
          </a:solidFill>
          <a:ln w="12700">
            <a:solidFill>
              <a:srgbClr val="C0C0C0"/>
            </a:solidFill>
            <a:round/>
            <a:headEnd/>
            <a:tailEnd/>
          </a:ln>
        </p:spPr>
        <p:txBody>
          <a:bodyPr rot="10800000"/>
          <a:lstStyle/>
          <a:p>
            <a:endParaRPr lang="en-US"/>
          </a:p>
        </p:txBody>
      </p:sp>
      <p:sp>
        <p:nvSpPr>
          <p:cNvPr id="20528" name="Oval 70"/>
          <p:cNvSpPr>
            <a:spLocks noChangeArrowheads="1"/>
          </p:cNvSpPr>
          <p:nvPr/>
        </p:nvSpPr>
        <p:spPr bwMode="auto">
          <a:xfrm flipH="1">
            <a:off x="3697872" y="2975373"/>
            <a:ext cx="101600" cy="71438"/>
          </a:xfrm>
          <a:prstGeom prst="ellipse">
            <a:avLst/>
          </a:prstGeom>
          <a:solidFill>
            <a:schemeClr val="tx2"/>
          </a:solidFill>
          <a:ln w="25400" algn="ctr">
            <a:solidFill>
              <a:srgbClr val="FFFFFF"/>
            </a:solidFill>
            <a:round/>
            <a:headEnd/>
            <a:tailEnd/>
          </a:ln>
        </p:spPr>
        <p:txBody>
          <a:bodyPr wrap="none" anchor="ctr"/>
          <a:lstStyle/>
          <a:p>
            <a:pPr algn="ctr"/>
            <a:endParaRPr lang="ga-IE" sz="2400" b="1">
              <a:solidFill>
                <a:srgbClr val="5F5F5F"/>
              </a:solidFill>
            </a:endParaRPr>
          </a:p>
        </p:txBody>
      </p:sp>
      <p:sp>
        <p:nvSpPr>
          <p:cNvPr id="20529" name="Oval 71"/>
          <p:cNvSpPr>
            <a:spLocks noChangeArrowheads="1"/>
          </p:cNvSpPr>
          <p:nvPr/>
        </p:nvSpPr>
        <p:spPr bwMode="auto">
          <a:xfrm flipH="1">
            <a:off x="4472575" y="2975373"/>
            <a:ext cx="103187" cy="71438"/>
          </a:xfrm>
          <a:prstGeom prst="ellipse">
            <a:avLst/>
          </a:prstGeom>
          <a:solidFill>
            <a:schemeClr val="tx2"/>
          </a:solidFill>
          <a:ln w="25400">
            <a:solidFill>
              <a:srgbClr val="FFFFFF"/>
            </a:solidFill>
            <a:round/>
            <a:headEnd/>
            <a:tailEnd/>
          </a:ln>
        </p:spPr>
        <p:txBody>
          <a:bodyPr wrap="none" anchor="ctr"/>
          <a:lstStyle/>
          <a:p>
            <a:pPr algn="ctr"/>
            <a:endParaRPr lang="ga-IE" sz="2400" b="1">
              <a:solidFill>
                <a:srgbClr val="5F5F5F"/>
              </a:solidFill>
            </a:endParaRPr>
          </a:p>
        </p:txBody>
      </p:sp>
      <p:sp>
        <p:nvSpPr>
          <p:cNvPr id="20530" name="Oval 75"/>
          <p:cNvSpPr>
            <a:spLocks noChangeArrowheads="1"/>
          </p:cNvSpPr>
          <p:nvPr/>
        </p:nvSpPr>
        <p:spPr bwMode="auto">
          <a:xfrm flipH="1">
            <a:off x="3697872" y="2291955"/>
            <a:ext cx="101600" cy="72628"/>
          </a:xfrm>
          <a:prstGeom prst="ellipse">
            <a:avLst/>
          </a:prstGeom>
          <a:solidFill>
            <a:schemeClr val="tx2"/>
          </a:solidFill>
          <a:ln w="25400" algn="ctr">
            <a:solidFill>
              <a:srgbClr val="FFFFFF"/>
            </a:solidFill>
            <a:round/>
            <a:headEnd/>
            <a:tailEnd/>
          </a:ln>
        </p:spPr>
        <p:txBody>
          <a:bodyPr wrap="none" anchor="ctr"/>
          <a:lstStyle/>
          <a:p>
            <a:pPr algn="ctr"/>
            <a:endParaRPr lang="ga-IE" sz="2400" b="1">
              <a:solidFill>
                <a:srgbClr val="5F5F5F"/>
              </a:solidFill>
            </a:endParaRPr>
          </a:p>
        </p:txBody>
      </p:sp>
      <p:sp>
        <p:nvSpPr>
          <p:cNvPr id="20531" name="Oval 76"/>
          <p:cNvSpPr>
            <a:spLocks noChangeArrowheads="1"/>
          </p:cNvSpPr>
          <p:nvPr/>
        </p:nvSpPr>
        <p:spPr bwMode="auto">
          <a:xfrm flipH="1">
            <a:off x="4472575" y="2291955"/>
            <a:ext cx="103187" cy="72628"/>
          </a:xfrm>
          <a:prstGeom prst="ellipse">
            <a:avLst/>
          </a:prstGeom>
          <a:solidFill>
            <a:schemeClr val="tx2"/>
          </a:solidFill>
          <a:ln w="25400" algn="ctr">
            <a:solidFill>
              <a:srgbClr val="FFFFFF"/>
            </a:solidFill>
            <a:round/>
            <a:headEnd/>
            <a:tailEnd/>
          </a:ln>
        </p:spPr>
        <p:txBody>
          <a:bodyPr wrap="none" anchor="ctr"/>
          <a:lstStyle/>
          <a:p>
            <a:pPr algn="ctr"/>
            <a:endParaRPr lang="ga-IE" sz="2400" b="1">
              <a:solidFill>
                <a:srgbClr val="5F5F5F"/>
              </a:solidFill>
            </a:endParaRPr>
          </a:p>
        </p:txBody>
      </p:sp>
      <p:sp>
        <p:nvSpPr>
          <p:cNvPr id="20532" name="Line 80"/>
          <p:cNvSpPr>
            <a:spLocks noChangeShapeType="1"/>
          </p:cNvSpPr>
          <p:nvPr/>
        </p:nvSpPr>
        <p:spPr bwMode="auto">
          <a:xfrm>
            <a:off x="2981909" y="1418036"/>
            <a:ext cx="0" cy="329803"/>
          </a:xfrm>
          <a:prstGeom prst="line">
            <a:avLst/>
          </a:prstGeom>
          <a:noFill/>
          <a:ln w="25400" cap="rnd">
            <a:solidFill>
              <a:schemeClr val="tx2"/>
            </a:solidFill>
            <a:prstDash val="sysDot"/>
            <a:round/>
            <a:headEnd/>
            <a:tailEnd/>
          </a:ln>
        </p:spPr>
        <p:txBody>
          <a:bodyPr/>
          <a:lstStyle/>
          <a:p>
            <a:endParaRPr lang="en-US"/>
          </a:p>
        </p:txBody>
      </p:sp>
      <p:sp>
        <p:nvSpPr>
          <p:cNvPr id="20533" name="Rectangle 81"/>
          <p:cNvSpPr>
            <a:spLocks noChangeArrowheads="1"/>
          </p:cNvSpPr>
          <p:nvPr/>
        </p:nvSpPr>
        <p:spPr bwMode="auto">
          <a:xfrm>
            <a:off x="2435809" y="1228726"/>
            <a:ext cx="1143000" cy="191691"/>
          </a:xfrm>
          <a:prstGeom prst="rect">
            <a:avLst/>
          </a:prstGeom>
          <a:noFill/>
          <a:ln w="9525">
            <a:noFill/>
            <a:miter lim="800000"/>
            <a:headEnd/>
            <a:tailEnd/>
          </a:ln>
        </p:spPr>
        <p:txBody>
          <a:bodyPr anchor="b"/>
          <a:lstStyle/>
          <a:p>
            <a:pPr algn="ctr">
              <a:lnSpc>
                <a:spcPct val="90000"/>
              </a:lnSpc>
            </a:pPr>
            <a:r>
              <a:rPr lang="en-US" sz="1200" b="1"/>
              <a:t>HIV screening</a:t>
            </a:r>
          </a:p>
        </p:txBody>
      </p:sp>
      <p:sp>
        <p:nvSpPr>
          <p:cNvPr id="20534" name="Line 40"/>
          <p:cNvSpPr>
            <a:spLocks noChangeShapeType="1"/>
          </p:cNvSpPr>
          <p:nvPr/>
        </p:nvSpPr>
        <p:spPr bwMode="auto">
          <a:xfrm>
            <a:off x="3745497" y="4145756"/>
            <a:ext cx="0" cy="142875"/>
          </a:xfrm>
          <a:prstGeom prst="line">
            <a:avLst/>
          </a:prstGeom>
          <a:noFill/>
          <a:ln w="25400" cap="rnd">
            <a:solidFill>
              <a:schemeClr val="tx2"/>
            </a:solidFill>
            <a:prstDash val="sysDot"/>
            <a:round/>
            <a:headEnd/>
            <a:tailEnd/>
          </a:ln>
        </p:spPr>
        <p:txBody>
          <a:bodyPr/>
          <a:lstStyle/>
          <a:p>
            <a:endParaRPr lang="en-US"/>
          </a:p>
        </p:txBody>
      </p:sp>
      <p:sp>
        <p:nvSpPr>
          <p:cNvPr id="20535" name="Rectangle 6"/>
          <p:cNvSpPr>
            <a:spLocks noChangeArrowheads="1"/>
          </p:cNvSpPr>
          <p:nvPr/>
        </p:nvSpPr>
        <p:spPr bwMode="auto">
          <a:xfrm>
            <a:off x="3146216" y="4212431"/>
            <a:ext cx="1223962" cy="544115"/>
          </a:xfrm>
          <a:prstGeom prst="rect">
            <a:avLst/>
          </a:prstGeom>
          <a:noFill/>
          <a:ln w="9525" algn="ctr">
            <a:noFill/>
            <a:miter lim="800000"/>
            <a:headEnd/>
            <a:tailEnd/>
          </a:ln>
        </p:spPr>
        <p:txBody>
          <a:bodyPr/>
          <a:lstStyle/>
          <a:p>
            <a:pPr algn="ctr"/>
            <a:r>
              <a:rPr lang="en-GB" sz="1200" b="1" dirty="0"/>
              <a:t>Solvent/</a:t>
            </a:r>
            <a:br>
              <a:rPr lang="en-GB" sz="1200" b="1" dirty="0"/>
            </a:br>
            <a:r>
              <a:rPr lang="en-GB" sz="1200" b="1" dirty="0"/>
              <a:t>detergent available</a:t>
            </a:r>
            <a:endParaRPr lang="en-US" sz="1200" b="1" dirty="0"/>
          </a:p>
        </p:txBody>
      </p:sp>
      <p:sp>
        <p:nvSpPr>
          <p:cNvPr id="20536" name="Rectangle 59"/>
          <p:cNvSpPr>
            <a:spLocks noGrp="1" noChangeArrowheads="1"/>
          </p:cNvSpPr>
          <p:nvPr>
            <p:ph type="title"/>
          </p:nvPr>
        </p:nvSpPr>
        <p:spPr/>
        <p:txBody>
          <a:bodyPr>
            <a:normAutofit/>
          </a:bodyPr>
          <a:lstStyle/>
          <a:p>
            <a:r>
              <a:rPr lang="en-GB" sz="2800" b="1" dirty="0" smtClean="0"/>
              <a:t>Haemophilia product development</a:t>
            </a:r>
            <a:endParaRPr lang="en-US" sz="2800" b="1" baseline="30000" dirty="0" smtClean="0"/>
          </a:p>
        </p:txBody>
      </p:sp>
      <p:sp>
        <p:nvSpPr>
          <p:cNvPr id="20537" name="Rectangle 43"/>
          <p:cNvSpPr>
            <a:spLocks noChangeArrowheads="1"/>
          </p:cNvSpPr>
          <p:nvPr/>
        </p:nvSpPr>
        <p:spPr bwMode="auto">
          <a:xfrm>
            <a:off x="4551947" y="3595688"/>
            <a:ext cx="1543050" cy="544116"/>
          </a:xfrm>
          <a:prstGeom prst="rect">
            <a:avLst/>
          </a:prstGeom>
          <a:noFill/>
          <a:ln w="9525">
            <a:noFill/>
            <a:miter lim="800000"/>
            <a:headEnd/>
            <a:tailEnd/>
          </a:ln>
        </p:spPr>
        <p:txBody>
          <a:bodyPr/>
          <a:lstStyle/>
          <a:p>
            <a:pPr algn="ctr">
              <a:lnSpc>
                <a:spcPct val="90000"/>
              </a:lnSpc>
            </a:pPr>
            <a:r>
              <a:rPr lang="en-US" sz="1200" b="1" dirty="0" err="1"/>
              <a:t>Nanofiltration</a:t>
            </a:r>
            <a:endParaRPr lang="en-US" sz="1200" b="1" dirty="0"/>
          </a:p>
        </p:txBody>
      </p:sp>
      <p:sp>
        <p:nvSpPr>
          <p:cNvPr id="87" name="Rectangle 62"/>
          <p:cNvSpPr>
            <a:spLocks noChangeArrowheads="1"/>
          </p:cNvSpPr>
          <p:nvPr/>
        </p:nvSpPr>
        <p:spPr bwMode="auto">
          <a:xfrm>
            <a:off x="5823838" y="2340406"/>
            <a:ext cx="2325688" cy="657225"/>
          </a:xfrm>
          <a:prstGeom prst="rect">
            <a:avLst/>
          </a:prstGeom>
          <a:solidFill>
            <a:srgbClr val="953735"/>
          </a:solidFill>
          <a:ln w="9525">
            <a:solidFill>
              <a:schemeClr val="accent6">
                <a:lumMod val="75000"/>
              </a:schemeClr>
            </a:solidFill>
            <a:miter lim="800000"/>
            <a:headEnd/>
            <a:tailEnd/>
          </a:ln>
        </p:spPr>
        <p:txBody>
          <a:bodyPr wrap="none" anchor="ctr"/>
          <a:lstStyle/>
          <a:p>
            <a:endParaRPr lang="en-GB"/>
          </a:p>
        </p:txBody>
      </p:sp>
      <p:grpSp>
        <p:nvGrpSpPr>
          <p:cNvPr id="3" name="Group 87"/>
          <p:cNvGrpSpPr>
            <a:grpSpLocks/>
          </p:cNvGrpSpPr>
          <p:nvPr/>
        </p:nvGrpSpPr>
        <p:grpSpPr bwMode="auto">
          <a:xfrm>
            <a:off x="4696412" y="1272778"/>
            <a:ext cx="4373563" cy="2544367"/>
            <a:chOff x="3256" y="1005"/>
            <a:chExt cx="2755" cy="2137"/>
          </a:xfrm>
        </p:grpSpPr>
        <p:sp>
          <p:nvSpPr>
            <p:cNvPr id="20539" name="Rectangle 62"/>
            <p:cNvSpPr>
              <a:spLocks noChangeArrowheads="1"/>
            </p:cNvSpPr>
            <p:nvPr/>
          </p:nvSpPr>
          <p:spPr bwMode="auto">
            <a:xfrm>
              <a:off x="3389" y="1894"/>
              <a:ext cx="1465" cy="552"/>
            </a:xfrm>
            <a:prstGeom prst="rect">
              <a:avLst/>
            </a:prstGeom>
            <a:gradFill>
              <a:gsLst>
                <a:gs pos="0">
                  <a:schemeClr val="accent2">
                    <a:lumMod val="60000"/>
                    <a:lumOff val="40000"/>
                  </a:schemeClr>
                </a:gs>
                <a:gs pos="50000">
                  <a:schemeClr val="accent2">
                    <a:lumMod val="60000"/>
                    <a:lumOff val="40000"/>
                  </a:schemeClr>
                </a:gs>
                <a:gs pos="100000">
                  <a:schemeClr val="accent2">
                    <a:lumMod val="75000"/>
                  </a:schemeClr>
                </a:gs>
              </a:gsLst>
              <a:lin ang="0" scaled="0"/>
            </a:gradFill>
            <a:ln w="9525">
              <a:noFill/>
              <a:miter lim="800000"/>
              <a:headEnd/>
              <a:tailEnd/>
            </a:ln>
          </p:spPr>
          <p:txBody>
            <a:bodyPr wrap="none" anchor="ctr"/>
            <a:lstStyle/>
            <a:p>
              <a:endParaRPr lang="en-GB" b="1"/>
            </a:p>
          </p:txBody>
        </p:sp>
        <p:sp>
          <p:nvSpPr>
            <p:cNvPr id="20540" name="Rectangle 59"/>
            <p:cNvSpPr>
              <a:spLocks noChangeArrowheads="1"/>
            </p:cNvSpPr>
            <p:nvPr/>
          </p:nvSpPr>
          <p:spPr bwMode="auto">
            <a:xfrm>
              <a:off x="3396" y="1896"/>
              <a:ext cx="478" cy="557"/>
            </a:xfrm>
            <a:prstGeom prst="rect">
              <a:avLst/>
            </a:prstGeom>
            <a:noFill/>
            <a:ln w="9525">
              <a:noFill/>
              <a:miter lim="800000"/>
              <a:headEnd/>
              <a:tailEnd/>
            </a:ln>
          </p:spPr>
          <p:txBody>
            <a:bodyPr wrap="none" lIns="155448" anchor="ctr"/>
            <a:lstStyle/>
            <a:p>
              <a:pPr algn="ctr">
                <a:lnSpc>
                  <a:spcPct val="95000"/>
                </a:lnSpc>
              </a:pPr>
              <a:r>
                <a:rPr lang="en-US" sz="1200" b="1" dirty="0"/>
                <a:t>Late</a:t>
              </a:r>
            </a:p>
            <a:p>
              <a:pPr algn="ctr">
                <a:lnSpc>
                  <a:spcPct val="95000"/>
                </a:lnSpc>
              </a:pPr>
              <a:r>
                <a:rPr lang="en-US" sz="1200" b="1" dirty="0"/>
                <a:t>1990s</a:t>
              </a:r>
            </a:p>
          </p:txBody>
        </p:sp>
        <p:sp>
          <p:nvSpPr>
            <p:cNvPr id="20541" name="Line 7"/>
            <p:cNvSpPr>
              <a:spLocks noChangeShapeType="1"/>
            </p:cNvSpPr>
            <p:nvPr/>
          </p:nvSpPr>
          <p:spPr bwMode="auto">
            <a:xfrm>
              <a:off x="5151" y="2463"/>
              <a:ext cx="0" cy="511"/>
            </a:xfrm>
            <a:prstGeom prst="line">
              <a:avLst/>
            </a:prstGeom>
            <a:noFill/>
            <a:ln w="25400" cap="rnd">
              <a:solidFill>
                <a:schemeClr val="tx2"/>
              </a:solidFill>
              <a:prstDash val="sysDot"/>
              <a:round/>
              <a:headEnd/>
              <a:tailEnd/>
            </a:ln>
          </p:spPr>
          <p:txBody>
            <a:bodyPr/>
            <a:lstStyle/>
            <a:p>
              <a:endParaRPr lang="en-US" b="1"/>
            </a:p>
          </p:txBody>
        </p:sp>
        <p:sp>
          <p:nvSpPr>
            <p:cNvPr id="20542" name="Line 44"/>
            <p:cNvSpPr>
              <a:spLocks noChangeShapeType="1"/>
            </p:cNvSpPr>
            <p:nvPr/>
          </p:nvSpPr>
          <p:spPr bwMode="auto">
            <a:xfrm>
              <a:off x="3629" y="2507"/>
              <a:ext cx="0" cy="457"/>
            </a:xfrm>
            <a:prstGeom prst="line">
              <a:avLst/>
            </a:prstGeom>
            <a:noFill/>
            <a:ln w="25400" cap="rnd">
              <a:solidFill>
                <a:schemeClr val="tx2"/>
              </a:solidFill>
              <a:prstDash val="sysDot"/>
              <a:round/>
              <a:headEnd/>
              <a:tailEnd/>
            </a:ln>
          </p:spPr>
          <p:txBody>
            <a:bodyPr/>
            <a:lstStyle/>
            <a:p>
              <a:endParaRPr lang="en-US" b="1"/>
            </a:p>
          </p:txBody>
        </p:sp>
        <p:sp>
          <p:nvSpPr>
            <p:cNvPr id="20543" name="Rectangle 52"/>
            <p:cNvSpPr>
              <a:spLocks noChangeArrowheads="1"/>
            </p:cNvSpPr>
            <p:nvPr/>
          </p:nvSpPr>
          <p:spPr bwMode="auto">
            <a:xfrm>
              <a:off x="3761" y="1409"/>
              <a:ext cx="1236" cy="274"/>
            </a:xfrm>
            <a:prstGeom prst="rect">
              <a:avLst/>
            </a:prstGeom>
            <a:noFill/>
            <a:ln w="9525">
              <a:noFill/>
              <a:miter lim="800000"/>
              <a:headEnd/>
              <a:tailEnd/>
            </a:ln>
          </p:spPr>
          <p:txBody>
            <a:bodyPr anchor="b"/>
            <a:lstStyle/>
            <a:p>
              <a:pPr algn="ctr">
                <a:lnSpc>
                  <a:spcPct val="90000"/>
                </a:lnSpc>
              </a:pPr>
              <a:r>
                <a:rPr lang="en-US" sz="1200" b="1" dirty="0"/>
                <a:t>Manufacturing changes for </a:t>
              </a:r>
              <a:r>
                <a:rPr lang="en-US" sz="1200" b="1" dirty="0" err="1"/>
                <a:t>rFVIII</a:t>
              </a:r>
              <a:r>
                <a:rPr lang="en-US" sz="1200" b="1" dirty="0"/>
                <a:t> product</a:t>
              </a:r>
            </a:p>
          </p:txBody>
        </p:sp>
        <p:sp>
          <p:nvSpPr>
            <p:cNvPr id="20544" name="Line 55"/>
            <p:cNvSpPr>
              <a:spLocks noChangeShapeType="1"/>
            </p:cNvSpPr>
            <p:nvPr/>
          </p:nvSpPr>
          <p:spPr bwMode="auto">
            <a:xfrm>
              <a:off x="4612" y="1665"/>
              <a:ext cx="0" cy="191"/>
            </a:xfrm>
            <a:prstGeom prst="line">
              <a:avLst/>
            </a:prstGeom>
            <a:noFill/>
            <a:ln w="25400" cap="rnd">
              <a:solidFill>
                <a:schemeClr val="tx2"/>
              </a:solidFill>
              <a:prstDash val="sysDot"/>
              <a:round/>
              <a:headEnd/>
              <a:tailEnd/>
            </a:ln>
          </p:spPr>
          <p:txBody>
            <a:bodyPr/>
            <a:lstStyle/>
            <a:p>
              <a:endParaRPr lang="en-US" b="1"/>
            </a:p>
          </p:txBody>
        </p:sp>
        <p:sp>
          <p:nvSpPr>
            <p:cNvPr id="20545" name="Rectangle 60"/>
            <p:cNvSpPr>
              <a:spLocks noChangeArrowheads="1"/>
            </p:cNvSpPr>
            <p:nvPr/>
          </p:nvSpPr>
          <p:spPr bwMode="auto">
            <a:xfrm>
              <a:off x="3883" y="1896"/>
              <a:ext cx="477" cy="557"/>
            </a:xfrm>
            <a:prstGeom prst="rect">
              <a:avLst/>
            </a:prstGeom>
            <a:noFill/>
            <a:ln w="9525">
              <a:noFill/>
              <a:miter lim="800000"/>
              <a:headEnd/>
              <a:tailEnd/>
            </a:ln>
          </p:spPr>
          <p:txBody>
            <a:bodyPr wrap="none" lIns="155448" anchor="ctr"/>
            <a:lstStyle/>
            <a:p>
              <a:pPr algn="ctr">
                <a:lnSpc>
                  <a:spcPct val="95000"/>
                </a:lnSpc>
              </a:pPr>
              <a:r>
                <a:rPr lang="en-US" sz="1200" b="1" dirty="0"/>
                <a:t>Early</a:t>
              </a:r>
            </a:p>
            <a:p>
              <a:pPr algn="ctr">
                <a:lnSpc>
                  <a:spcPct val="95000"/>
                </a:lnSpc>
              </a:pPr>
              <a:r>
                <a:rPr lang="en-US" sz="1200" b="1" dirty="0"/>
                <a:t>2000s</a:t>
              </a:r>
            </a:p>
          </p:txBody>
        </p:sp>
        <p:sp>
          <p:nvSpPr>
            <p:cNvPr id="20546" name="Rectangle 61"/>
            <p:cNvSpPr>
              <a:spLocks noChangeArrowheads="1"/>
            </p:cNvSpPr>
            <p:nvPr/>
          </p:nvSpPr>
          <p:spPr bwMode="auto">
            <a:xfrm>
              <a:off x="4369" y="1896"/>
              <a:ext cx="478" cy="557"/>
            </a:xfrm>
            <a:prstGeom prst="rect">
              <a:avLst/>
            </a:prstGeom>
            <a:noFill/>
            <a:ln w="9525">
              <a:noFill/>
              <a:miter lim="800000"/>
              <a:headEnd/>
              <a:tailEnd/>
            </a:ln>
          </p:spPr>
          <p:txBody>
            <a:bodyPr wrap="none" lIns="155448" anchor="ctr"/>
            <a:lstStyle/>
            <a:p>
              <a:pPr algn="ctr">
                <a:lnSpc>
                  <a:spcPct val="95000"/>
                </a:lnSpc>
              </a:pPr>
              <a:r>
                <a:rPr lang="en-US" sz="1200" b="1" dirty="0"/>
                <a:t>Late</a:t>
              </a:r>
            </a:p>
            <a:p>
              <a:pPr algn="ctr">
                <a:lnSpc>
                  <a:spcPct val="95000"/>
                </a:lnSpc>
              </a:pPr>
              <a:r>
                <a:rPr lang="en-US" sz="1200" b="1" dirty="0"/>
                <a:t>2000s</a:t>
              </a:r>
            </a:p>
          </p:txBody>
        </p:sp>
        <p:sp>
          <p:nvSpPr>
            <p:cNvPr id="20547" name="Freeform 63"/>
            <p:cNvSpPr>
              <a:spLocks/>
            </p:cNvSpPr>
            <p:nvPr/>
          </p:nvSpPr>
          <p:spPr bwMode="auto">
            <a:xfrm>
              <a:off x="3392" y="1896"/>
              <a:ext cx="478" cy="101"/>
            </a:xfrm>
            <a:custGeom>
              <a:avLst/>
              <a:gdLst>
                <a:gd name="T0" fmla="*/ 0 w 480"/>
                <a:gd name="T1" fmla="*/ 0 h 96"/>
                <a:gd name="T2" fmla="*/ 2051076319 w 480"/>
                <a:gd name="T3" fmla="*/ 2147483647 h 96"/>
                <a:gd name="T4" fmla="*/ 2051076319 w 480"/>
                <a:gd name="T5" fmla="*/ 2147483647 h 96"/>
                <a:gd name="T6" fmla="*/ 2051076319 w 480"/>
                <a:gd name="T7" fmla="*/ 0 h 96"/>
                <a:gd name="T8" fmla="*/ 0 w 480"/>
                <a:gd name="T9" fmla="*/ 0 h 96"/>
                <a:gd name="T10" fmla="*/ 0 60000 65536"/>
                <a:gd name="T11" fmla="*/ 0 60000 65536"/>
                <a:gd name="T12" fmla="*/ 0 60000 65536"/>
                <a:gd name="T13" fmla="*/ 0 60000 65536"/>
                <a:gd name="T14" fmla="*/ 0 60000 65536"/>
                <a:gd name="T15" fmla="*/ 0 w 480"/>
                <a:gd name="T16" fmla="*/ 0 h 96"/>
                <a:gd name="T17" fmla="*/ 480 w 480"/>
                <a:gd name="T18" fmla="*/ 96 h 96"/>
              </a:gdLst>
              <a:ahLst/>
              <a:cxnLst>
                <a:cxn ang="T10">
                  <a:pos x="T0" y="T1"/>
                </a:cxn>
                <a:cxn ang="T11">
                  <a:pos x="T2" y="T3"/>
                </a:cxn>
                <a:cxn ang="T12">
                  <a:pos x="T4" y="T5"/>
                </a:cxn>
                <a:cxn ang="T13">
                  <a:pos x="T6" y="T7"/>
                </a:cxn>
                <a:cxn ang="T14">
                  <a:pos x="T8" y="T9"/>
                </a:cxn>
              </a:cxnLst>
              <a:rect l="T15" t="T16" r="T17" b="T18"/>
              <a:pathLst>
                <a:path w="480" h="96">
                  <a:moveTo>
                    <a:pt x="0" y="0"/>
                  </a:moveTo>
                  <a:lnTo>
                    <a:pt x="96" y="96"/>
                  </a:lnTo>
                  <a:lnTo>
                    <a:pt x="384" y="96"/>
                  </a:lnTo>
                  <a:lnTo>
                    <a:pt x="480" y="0"/>
                  </a:lnTo>
                  <a:lnTo>
                    <a:pt x="0" y="0"/>
                  </a:lnTo>
                  <a:close/>
                </a:path>
              </a:pathLst>
            </a:custGeom>
            <a:solidFill>
              <a:srgbClr val="C0C0C0"/>
            </a:solidFill>
            <a:ln w="12700" algn="ctr">
              <a:solidFill>
                <a:srgbClr val="C0C0C0"/>
              </a:solidFill>
              <a:round/>
              <a:headEnd/>
              <a:tailEnd/>
            </a:ln>
          </p:spPr>
          <p:txBody>
            <a:bodyPr/>
            <a:lstStyle/>
            <a:p>
              <a:endParaRPr lang="en-US" b="1"/>
            </a:p>
          </p:txBody>
        </p:sp>
        <p:sp>
          <p:nvSpPr>
            <p:cNvPr id="20548" name="Freeform 64"/>
            <p:cNvSpPr>
              <a:spLocks/>
            </p:cNvSpPr>
            <p:nvPr/>
          </p:nvSpPr>
          <p:spPr bwMode="auto">
            <a:xfrm>
              <a:off x="3881" y="1896"/>
              <a:ext cx="477" cy="101"/>
            </a:xfrm>
            <a:custGeom>
              <a:avLst/>
              <a:gdLst>
                <a:gd name="T0" fmla="*/ 0 w 480"/>
                <a:gd name="T1" fmla="*/ 0 h 96"/>
                <a:gd name="T2" fmla="*/ 2004366719 w 480"/>
                <a:gd name="T3" fmla="*/ 2147483647 h 96"/>
                <a:gd name="T4" fmla="*/ 2004366719 w 480"/>
                <a:gd name="T5" fmla="*/ 2147483647 h 96"/>
                <a:gd name="T6" fmla="*/ 2004366719 w 480"/>
                <a:gd name="T7" fmla="*/ 0 h 96"/>
                <a:gd name="T8" fmla="*/ 0 w 480"/>
                <a:gd name="T9" fmla="*/ 0 h 96"/>
                <a:gd name="T10" fmla="*/ 0 60000 65536"/>
                <a:gd name="T11" fmla="*/ 0 60000 65536"/>
                <a:gd name="T12" fmla="*/ 0 60000 65536"/>
                <a:gd name="T13" fmla="*/ 0 60000 65536"/>
                <a:gd name="T14" fmla="*/ 0 60000 65536"/>
                <a:gd name="T15" fmla="*/ 0 w 480"/>
                <a:gd name="T16" fmla="*/ 0 h 96"/>
                <a:gd name="T17" fmla="*/ 480 w 480"/>
                <a:gd name="T18" fmla="*/ 96 h 96"/>
              </a:gdLst>
              <a:ahLst/>
              <a:cxnLst>
                <a:cxn ang="T10">
                  <a:pos x="T0" y="T1"/>
                </a:cxn>
                <a:cxn ang="T11">
                  <a:pos x="T2" y="T3"/>
                </a:cxn>
                <a:cxn ang="T12">
                  <a:pos x="T4" y="T5"/>
                </a:cxn>
                <a:cxn ang="T13">
                  <a:pos x="T6" y="T7"/>
                </a:cxn>
                <a:cxn ang="T14">
                  <a:pos x="T8" y="T9"/>
                </a:cxn>
              </a:cxnLst>
              <a:rect l="T15" t="T16" r="T17" b="T18"/>
              <a:pathLst>
                <a:path w="480" h="96">
                  <a:moveTo>
                    <a:pt x="0" y="0"/>
                  </a:moveTo>
                  <a:lnTo>
                    <a:pt x="96" y="96"/>
                  </a:lnTo>
                  <a:lnTo>
                    <a:pt x="384" y="96"/>
                  </a:lnTo>
                  <a:lnTo>
                    <a:pt x="480" y="0"/>
                  </a:lnTo>
                  <a:lnTo>
                    <a:pt x="0" y="0"/>
                  </a:lnTo>
                  <a:close/>
                </a:path>
              </a:pathLst>
            </a:custGeom>
            <a:solidFill>
              <a:srgbClr val="C0C0C0"/>
            </a:solidFill>
            <a:ln w="12700" algn="ctr">
              <a:solidFill>
                <a:srgbClr val="C0C0C0"/>
              </a:solidFill>
              <a:round/>
              <a:headEnd/>
              <a:tailEnd/>
            </a:ln>
          </p:spPr>
          <p:txBody>
            <a:bodyPr/>
            <a:lstStyle/>
            <a:p>
              <a:endParaRPr lang="en-US" b="1"/>
            </a:p>
          </p:txBody>
        </p:sp>
        <p:sp>
          <p:nvSpPr>
            <p:cNvPr id="20549" name="Freeform 65"/>
            <p:cNvSpPr>
              <a:spLocks/>
            </p:cNvSpPr>
            <p:nvPr/>
          </p:nvSpPr>
          <p:spPr bwMode="auto">
            <a:xfrm>
              <a:off x="4369" y="1896"/>
              <a:ext cx="478" cy="101"/>
            </a:xfrm>
            <a:custGeom>
              <a:avLst/>
              <a:gdLst>
                <a:gd name="T0" fmla="*/ 0 w 480"/>
                <a:gd name="T1" fmla="*/ 0 h 96"/>
                <a:gd name="T2" fmla="*/ 2051076319 w 480"/>
                <a:gd name="T3" fmla="*/ 2147483647 h 96"/>
                <a:gd name="T4" fmla="*/ 2051076319 w 480"/>
                <a:gd name="T5" fmla="*/ 2147483647 h 96"/>
                <a:gd name="T6" fmla="*/ 2051076319 w 480"/>
                <a:gd name="T7" fmla="*/ 0 h 96"/>
                <a:gd name="T8" fmla="*/ 0 w 480"/>
                <a:gd name="T9" fmla="*/ 0 h 96"/>
                <a:gd name="T10" fmla="*/ 0 60000 65536"/>
                <a:gd name="T11" fmla="*/ 0 60000 65536"/>
                <a:gd name="T12" fmla="*/ 0 60000 65536"/>
                <a:gd name="T13" fmla="*/ 0 60000 65536"/>
                <a:gd name="T14" fmla="*/ 0 60000 65536"/>
                <a:gd name="T15" fmla="*/ 0 w 480"/>
                <a:gd name="T16" fmla="*/ 0 h 96"/>
                <a:gd name="T17" fmla="*/ 480 w 480"/>
                <a:gd name="T18" fmla="*/ 96 h 96"/>
              </a:gdLst>
              <a:ahLst/>
              <a:cxnLst>
                <a:cxn ang="T10">
                  <a:pos x="T0" y="T1"/>
                </a:cxn>
                <a:cxn ang="T11">
                  <a:pos x="T2" y="T3"/>
                </a:cxn>
                <a:cxn ang="T12">
                  <a:pos x="T4" y="T5"/>
                </a:cxn>
                <a:cxn ang="T13">
                  <a:pos x="T6" y="T7"/>
                </a:cxn>
                <a:cxn ang="T14">
                  <a:pos x="T8" y="T9"/>
                </a:cxn>
              </a:cxnLst>
              <a:rect l="T15" t="T16" r="T17" b="T18"/>
              <a:pathLst>
                <a:path w="480" h="96">
                  <a:moveTo>
                    <a:pt x="0" y="0"/>
                  </a:moveTo>
                  <a:lnTo>
                    <a:pt x="96" y="96"/>
                  </a:lnTo>
                  <a:lnTo>
                    <a:pt x="384" y="96"/>
                  </a:lnTo>
                  <a:lnTo>
                    <a:pt x="480" y="0"/>
                  </a:lnTo>
                  <a:lnTo>
                    <a:pt x="0" y="0"/>
                  </a:lnTo>
                  <a:close/>
                </a:path>
              </a:pathLst>
            </a:custGeom>
            <a:solidFill>
              <a:srgbClr val="C0C0C0"/>
            </a:solidFill>
            <a:ln w="12700" algn="ctr">
              <a:solidFill>
                <a:srgbClr val="C0C0C0"/>
              </a:solidFill>
              <a:round/>
              <a:headEnd/>
              <a:tailEnd/>
            </a:ln>
          </p:spPr>
          <p:txBody>
            <a:bodyPr/>
            <a:lstStyle/>
            <a:p>
              <a:endParaRPr lang="en-US" b="1"/>
            </a:p>
          </p:txBody>
        </p:sp>
        <p:sp>
          <p:nvSpPr>
            <p:cNvPr id="20550" name="Freeform 67"/>
            <p:cNvSpPr>
              <a:spLocks/>
            </p:cNvSpPr>
            <p:nvPr/>
          </p:nvSpPr>
          <p:spPr bwMode="auto">
            <a:xfrm rot="10800000">
              <a:off x="3391" y="2351"/>
              <a:ext cx="478" cy="102"/>
            </a:xfrm>
            <a:custGeom>
              <a:avLst/>
              <a:gdLst>
                <a:gd name="T0" fmla="*/ 0 w 480"/>
                <a:gd name="T1" fmla="*/ 0 h 96"/>
                <a:gd name="T2" fmla="*/ 2051076319 w 480"/>
                <a:gd name="T3" fmla="*/ 2147483647 h 96"/>
                <a:gd name="T4" fmla="*/ 2051076319 w 480"/>
                <a:gd name="T5" fmla="*/ 2147483647 h 96"/>
                <a:gd name="T6" fmla="*/ 2051076319 w 480"/>
                <a:gd name="T7" fmla="*/ 0 h 96"/>
                <a:gd name="T8" fmla="*/ 0 w 480"/>
                <a:gd name="T9" fmla="*/ 0 h 96"/>
                <a:gd name="T10" fmla="*/ 0 60000 65536"/>
                <a:gd name="T11" fmla="*/ 0 60000 65536"/>
                <a:gd name="T12" fmla="*/ 0 60000 65536"/>
                <a:gd name="T13" fmla="*/ 0 60000 65536"/>
                <a:gd name="T14" fmla="*/ 0 60000 65536"/>
                <a:gd name="T15" fmla="*/ 0 w 480"/>
                <a:gd name="T16" fmla="*/ 0 h 96"/>
                <a:gd name="T17" fmla="*/ 480 w 480"/>
                <a:gd name="T18" fmla="*/ 96 h 96"/>
              </a:gdLst>
              <a:ahLst/>
              <a:cxnLst>
                <a:cxn ang="T10">
                  <a:pos x="T0" y="T1"/>
                </a:cxn>
                <a:cxn ang="T11">
                  <a:pos x="T2" y="T3"/>
                </a:cxn>
                <a:cxn ang="T12">
                  <a:pos x="T4" y="T5"/>
                </a:cxn>
                <a:cxn ang="T13">
                  <a:pos x="T6" y="T7"/>
                </a:cxn>
                <a:cxn ang="T14">
                  <a:pos x="T8" y="T9"/>
                </a:cxn>
              </a:cxnLst>
              <a:rect l="T15" t="T16" r="T17" b="T18"/>
              <a:pathLst>
                <a:path w="480" h="96">
                  <a:moveTo>
                    <a:pt x="0" y="0"/>
                  </a:moveTo>
                  <a:lnTo>
                    <a:pt x="96" y="96"/>
                  </a:lnTo>
                  <a:lnTo>
                    <a:pt x="384" y="96"/>
                  </a:lnTo>
                  <a:lnTo>
                    <a:pt x="480" y="0"/>
                  </a:lnTo>
                  <a:lnTo>
                    <a:pt x="0" y="0"/>
                  </a:lnTo>
                  <a:close/>
                </a:path>
              </a:pathLst>
            </a:custGeom>
            <a:solidFill>
              <a:srgbClr val="C0C0C0"/>
            </a:solidFill>
            <a:ln w="12700" algn="ctr">
              <a:solidFill>
                <a:srgbClr val="C0C0C0"/>
              </a:solidFill>
              <a:round/>
              <a:headEnd/>
              <a:tailEnd/>
            </a:ln>
          </p:spPr>
          <p:txBody>
            <a:bodyPr rot="10800000"/>
            <a:lstStyle/>
            <a:p>
              <a:endParaRPr lang="en-US" b="1"/>
            </a:p>
          </p:txBody>
        </p:sp>
        <p:sp>
          <p:nvSpPr>
            <p:cNvPr id="20551" name="Freeform 68"/>
            <p:cNvSpPr>
              <a:spLocks/>
            </p:cNvSpPr>
            <p:nvPr/>
          </p:nvSpPr>
          <p:spPr bwMode="auto">
            <a:xfrm rot="10800000">
              <a:off x="3881" y="2351"/>
              <a:ext cx="477" cy="102"/>
            </a:xfrm>
            <a:custGeom>
              <a:avLst/>
              <a:gdLst>
                <a:gd name="T0" fmla="*/ 0 w 480"/>
                <a:gd name="T1" fmla="*/ 0 h 96"/>
                <a:gd name="T2" fmla="*/ 2004366719 w 480"/>
                <a:gd name="T3" fmla="*/ 2147483647 h 96"/>
                <a:gd name="T4" fmla="*/ 2004366719 w 480"/>
                <a:gd name="T5" fmla="*/ 2147483647 h 96"/>
                <a:gd name="T6" fmla="*/ 2004366719 w 480"/>
                <a:gd name="T7" fmla="*/ 0 h 96"/>
                <a:gd name="T8" fmla="*/ 0 w 480"/>
                <a:gd name="T9" fmla="*/ 0 h 96"/>
                <a:gd name="T10" fmla="*/ 0 60000 65536"/>
                <a:gd name="T11" fmla="*/ 0 60000 65536"/>
                <a:gd name="T12" fmla="*/ 0 60000 65536"/>
                <a:gd name="T13" fmla="*/ 0 60000 65536"/>
                <a:gd name="T14" fmla="*/ 0 60000 65536"/>
                <a:gd name="T15" fmla="*/ 0 w 480"/>
                <a:gd name="T16" fmla="*/ 0 h 96"/>
                <a:gd name="T17" fmla="*/ 480 w 480"/>
                <a:gd name="T18" fmla="*/ 96 h 96"/>
              </a:gdLst>
              <a:ahLst/>
              <a:cxnLst>
                <a:cxn ang="T10">
                  <a:pos x="T0" y="T1"/>
                </a:cxn>
                <a:cxn ang="T11">
                  <a:pos x="T2" y="T3"/>
                </a:cxn>
                <a:cxn ang="T12">
                  <a:pos x="T4" y="T5"/>
                </a:cxn>
                <a:cxn ang="T13">
                  <a:pos x="T6" y="T7"/>
                </a:cxn>
                <a:cxn ang="T14">
                  <a:pos x="T8" y="T9"/>
                </a:cxn>
              </a:cxnLst>
              <a:rect l="T15" t="T16" r="T17" b="T18"/>
              <a:pathLst>
                <a:path w="480" h="96">
                  <a:moveTo>
                    <a:pt x="0" y="0"/>
                  </a:moveTo>
                  <a:lnTo>
                    <a:pt x="96" y="96"/>
                  </a:lnTo>
                  <a:lnTo>
                    <a:pt x="384" y="96"/>
                  </a:lnTo>
                  <a:lnTo>
                    <a:pt x="480" y="0"/>
                  </a:lnTo>
                  <a:lnTo>
                    <a:pt x="0" y="0"/>
                  </a:lnTo>
                  <a:close/>
                </a:path>
              </a:pathLst>
            </a:custGeom>
            <a:solidFill>
              <a:srgbClr val="C0C0C0"/>
            </a:solidFill>
            <a:ln w="12700" algn="ctr">
              <a:solidFill>
                <a:srgbClr val="C0C0C0"/>
              </a:solidFill>
              <a:round/>
              <a:headEnd/>
              <a:tailEnd/>
            </a:ln>
          </p:spPr>
          <p:txBody>
            <a:bodyPr rot="10800000"/>
            <a:lstStyle/>
            <a:p>
              <a:endParaRPr lang="en-US" b="1"/>
            </a:p>
          </p:txBody>
        </p:sp>
        <p:sp>
          <p:nvSpPr>
            <p:cNvPr id="20552" name="Freeform 69"/>
            <p:cNvSpPr>
              <a:spLocks/>
            </p:cNvSpPr>
            <p:nvPr/>
          </p:nvSpPr>
          <p:spPr bwMode="auto">
            <a:xfrm rot="10800000">
              <a:off x="4369" y="2351"/>
              <a:ext cx="478" cy="102"/>
            </a:xfrm>
            <a:custGeom>
              <a:avLst/>
              <a:gdLst>
                <a:gd name="T0" fmla="*/ 0 w 480"/>
                <a:gd name="T1" fmla="*/ 0 h 96"/>
                <a:gd name="T2" fmla="*/ 2051076319 w 480"/>
                <a:gd name="T3" fmla="*/ 2147483647 h 96"/>
                <a:gd name="T4" fmla="*/ 2051076319 w 480"/>
                <a:gd name="T5" fmla="*/ 2147483647 h 96"/>
                <a:gd name="T6" fmla="*/ 2051076319 w 480"/>
                <a:gd name="T7" fmla="*/ 0 h 96"/>
                <a:gd name="T8" fmla="*/ 0 w 480"/>
                <a:gd name="T9" fmla="*/ 0 h 96"/>
                <a:gd name="T10" fmla="*/ 0 60000 65536"/>
                <a:gd name="T11" fmla="*/ 0 60000 65536"/>
                <a:gd name="T12" fmla="*/ 0 60000 65536"/>
                <a:gd name="T13" fmla="*/ 0 60000 65536"/>
                <a:gd name="T14" fmla="*/ 0 60000 65536"/>
                <a:gd name="T15" fmla="*/ 0 w 480"/>
                <a:gd name="T16" fmla="*/ 0 h 96"/>
                <a:gd name="T17" fmla="*/ 480 w 480"/>
                <a:gd name="T18" fmla="*/ 96 h 96"/>
              </a:gdLst>
              <a:ahLst/>
              <a:cxnLst>
                <a:cxn ang="T10">
                  <a:pos x="T0" y="T1"/>
                </a:cxn>
                <a:cxn ang="T11">
                  <a:pos x="T2" y="T3"/>
                </a:cxn>
                <a:cxn ang="T12">
                  <a:pos x="T4" y="T5"/>
                </a:cxn>
                <a:cxn ang="T13">
                  <a:pos x="T6" y="T7"/>
                </a:cxn>
                <a:cxn ang="T14">
                  <a:pos x="T8" y="T9"/>
                </a:cxn>
              </a:cxnLst>
              <a:rect l="T15" t="T16" r="T17" b="T18"/>
              <a:pathLst>
                <a:path w="480" h="96">
                  <a:moveTo>
                    <a:pt x="0" y="0"/>
                  </a:moveTo>
                  <a:lnTo>
                    <a:pt x="96" y="96"/>
                  </a:lnTo>
                  <a:lnTo>
                    <a:pt x="384" y="96"/>
                  </a:lnTo>
                  <a:lnTo>
                    <a:pt x="480" y="0"/>
                  </a:lnTo>
                  <a:lnTo>
                    <a:pt x="0" y="0"/>
                  </a:lnTo>
                  <a:close/>
                </a:path>
              </a:pathLst>
            </a:custGeom>
            <a:solidFill>
              <a:srgbClr val="C0C0C0"/>
            </a:solidFill>
            <a:ln w="12700" algn="ctr">
              <a:solidFill>
                <a:srgbClr val="C0C0C0"/>
              </a:solidFill>
              <a:round/>
              <a:headEnd/>
              <a:tailEnd/>
            </a:ln>
          </p:spPr>
          <p:txBody>
            <a:bodyPr rot="10800000"/>
            <a:lstStyle/>
            <a:p>
              <a:endParaRPr lang="en-US" b="1"/>
            </a:p>
          </p:txBody>
        </p:sp>
        <p:sp>
          <p:nvSpPr>
            <p:cNvPr id="20553" name="Oval 72"/>
            <p:cNvSpPr>
              <a:spLocks noChangeArrowheads="1"/>
            </p:cNvSpPr>
            <p:nvPr/>
          </p:nvSpPr>
          <p:spPr bwMode="auto">
            <a:xfrm flipH="1">
              <a:off x="3598" y="2436"/>
              <a:ext cx="64" cy="60"/>
            </a:xfrm>
            <a:prstGeom prst="ellipse">
              <a:avLst/>
            </a:prstGeom>
            <a:solidFill>
              <a:schemeClr val="tx2"/>
            </a:solidFill>
            <a:ln w="25400">
              <a:solidFill>
                <a:srgbClr val="FFFFFF"/>
              </a:solidFill>
              <a:round/>
              <a:headEnd/>
              <a:tailEnd/>
            </a:ln>
          </p:spPr>
          <p:txBody>
            <a:bodyPr wrap="none" anchor="ctr"/>
            <a:lstStyle/>
            <a:p>
              <a:pPr algn="ctr"/>
              <a:endParaRPr lang="ga-IE" sz="2400" b="1">
                <a:solidFill>
                  <a:srgbClr val="5F5F5F"/>
                </a:solidFill>
              </a:endParaRPr>
            </a:p>
          </p:txBody>
        </p:sp>
        <p:sp>
          <p:nvSpPr>
            <p:cNvPr id="20554" name="Oval 73"/>
            <p:cNvSpPr>
              <a:spLocks noChangeArrowheads="1"/>
            </p:cNvSpPr>
            <p:nvPr/>
          </p:nvSpPr>
          <p:spPr bwMode="auto">
            <a:xfrm flipH="1">
              <a:off x="4087" y="2436"/>
              <a:ext cx="65" cy="60"/>
            </a:xfrm>
            <a:prstGeom prst="ellipse">
              <a:avLst/>
            </a:prstGeom>
            <a:solidFill>
              <a:schemeClr val="tx2"/>
            </a:solidFill>
            <a:ln w="25400">
              <a:solidFill>
                <a:srgbClr val="FFFFFF"/>
              </a:solidFill>
              <a:round/>
              <a:headEnd/>
              <a:tailEnd/>
            </a:ln>
          </p:spPr>
          <p:txBody>
            <a:bodyPr wrap="none" anchor="ctr"/>
            <a:lstStyle/>
            <a:p>
              <a:pPr algn="ctr"/>
              <a:endParaRPr lang="ga-IE" sz="2400" b="1">
                <a:solidFill>
                  <a:srgbClr val="5F5F5F"/>
                </a:solidFill>
              </a:endParaRPr>
            </a:p>
          </p:txBody>
        </p:sp>
        <p:sp>
          <p:nvSpPr>
            <p:cNvPr id="20555" name="Oval 74"/>
            <p:cNvSpPr>
              <a:spLocks noChangeArrowheads="1"/>
            </p:cNvSpPr>
            <p:nvPr/>
          </p:nvSpPr>
          <p:spPr bwMode="auto">
            <a:xfrm flipH="1">
              <a:off x="4576" y="2436"/>
              <a:ext cx="64" cy="60"/>
            </a:xfrm>
            <a:prstGeom prst="ellipse">
              <a:avLst/>
            </a:prstGeom>
            <a:solidFill>
              <a:schemeClr val="tx2"/>
            </a:solidFill>
            <a:ln w="25400">
              <a:solidFill>
                <a:srgbClr val="FFFFFF"/>
              </a:solidFill>
              <a:round/>
              <a:headEnd/>
              <a:tailEnd/>
            </a:ln>
          </p:spPr>
          <p:txBody>
            <a:bodyPr wrap="none" anchor="ctr"/>
            <a:lstStyle/>
            <a:p>
              <a:pPr algn="ctr"/>
              <a:endParaRPr lang="ga-IE" sz="2400" b="1">
                <a:solidFill>
                  <a:srgbClr val="5F5F5F"/>
                </a:solidFill>
              </a:endParaRPr>
            </a:p>
          </p:txBody>
        </p:sp>
        <p:sp>
          <p:nvSpPr>
            <p:cNvPr id="20556" name="Oval 77"/>
            <p:cNvSpPr>
              <a:spLocks noChangeArrowheads="1"/>
            </p:cNvSpPr>
            <p:nvPr/>
          </p:nvSpPr>
          <p:spPr bwMode="auto">
            <a:xfrm flipH="1">
              <a:off x="3599" y="1862"/>
              <a:ext cx="64" cy="61"/>
            </a:xfrm>
            <a:prstGeom prst="ellipse">
              <a:avLst/>
            </a:prstGeom>
            <a:solidFill>
              <a:schemeClr val="tx2"/>
            </a:solidFill>
            <a:ln w="25400">
              <a:solidFill>
                <a:srgbClr val="FFFFFF"/>
              </a:solidFill>
              <a:round/>
              <a:headEnd/>
              <a:tailEnd/>
            </a:ln>
          </p:spPr>
          <p:txBody>
            <a:bodyPr wrap="none" anchor="ctr"/>
            <a:lstStyle/>
            <a:p>
              <a:pPr algn="ctr"/>
              <a:endParaRPr lang="ga-IE" sz="2400" b="1">
                <a:solidFill>
                  <a:srgbClr val="5F5F5F"/>
                </a:solidFill>
              </a:endParaRPr>
            </a:p>
          </p:txBody>
        </p:sp>
        <p:sp>
          <p:nvSpPr>
            <p:cNvPr id="20557" name="Oval 78"/>
            <p:cNvSpPr>
              <a:spLocks noChangeArrowheads="1"/>
            </p:cNvSpPr>
            <p:nvPr/>
          </p:nvSpPr>
          <p:spPr bwMode="auto">
            <a:xfrm flipH="1">
              <a:off x="4087" y="1862"/>
              <a:ext cx="65" cy="61"/>
            </a:xfrm>
            <a:prstGeom prst="ellipse">
              <a:avLst/>
            </a:prstGeom>
            <a:solidFill>
              <a:schemeClr val="tx2"/>
            </a:solidFill>
            <a:ln w="25400">
              <a:solidFill>
                <a:srgbClr val="FFFFFF"/>
              </a:solidFill>
              <a:round/>
              <a:headEnd/>
              <a:tailEnd/>
            </a:ln>
          </p:spPr>
          <p:txBody>
            <a:bodyPr wrap="none" anchor="ctr"/>
            <a:lstStyle/>
            <a:p>
              <a:pPr algn="ctr"/>
              <a:endParaRPr lang="ga-IE" sz="2400" b="1">
                <a:solidFill>
                  <a:srgbClr val="5F5F5F"/>
                </a:solidFill>
              </a:endParaRPr>
            </a:p>
          </p:txBody>
        </p:sp>
        <p:sp>
          <p:nvSpPr>
            <p:cNvPr id="20558" name="Oval 79"/>
            <p:cNvSpPr>
              <a:spLocks noChangeArrowheads="1"/>
            </p:cNvSpPr>
            <p:nvPr/>
          </p:nvSpPr>
          <p:spPr bwMode="auto">
            <a:xfrm flipH="1">
              <a:off x="4576" y="1862"/>
              <a:ext cx="64" cy="61"/>
            </a:xfrm>
            <a:prstGeom prst="ellipse">
              <a:avLst/>
            </a:prstGeom>
            <a:solidFill>
              <a:schemeClr val="tx2"/>
            </a:solidFill>
            <a:ln w="25400">
              <a:solidFill>
                <a:srgbClr val="FFFFFF"/>
              </a:solidFill>
              <a:round/>
              <a:headEnd/>
              <a:tailEnd/>
            </a:ln>
          </p:spPr>
          <p:txBody>
            <a:bodyPr wrap="none" anchor="ctr"/>
            <a:lstStyle/>
            <a:p>
              <a:pPr algn="ctr"/>
              <a:endParaRPr lang="ga-IE" sz="2400" b="1">
                <a:solidFill>
                  <a:srgbClr val="5F5F5F"/>
                </a:solidFill>
              </a:endParaRPr>
            </a:p>
          </p:txBody>
        </p:sp>
        <p:sp>
          <p:nvSpPr>
            <p:cNvPr id="20559" name="Line 83"/>
            <p:cNvSpPr>
              <a:spLocks noChangeShapeType="1"/>
            </p:cNvSpPr>
            <p:nvPr/>
          </p:nvSpPr>
          <p:spPr bwMode="auto">
            <a:xfrm>
              <a:off x="4131" y="1665"/>
              <a:ext cx="0" cy="191"/>
            </a:xfrm>
            <a:prstGeom prst="line">
              <a:avLst/>
            </a:prstGeom>
            <a:noFill/>
            <a:ln w="25400" cap="rnd">
              <a:solidFill>
                <a:schemeClr val="tx2"/>
              </a:solidFill>
              <a:prstDash val="sysDot"/>
              <a:round/>
              <a:headEnd/>
              <a:tailEnd/>
            </a:ln>
          </p:spPr>
          <p:txBody>
            <a:bodyPr/>
            <a:lstStyle/>
            <a:p>
              <a:endParaRPr lang="en-US" b="1"/>
            </a:p>
          </p:txBody>
        </p:sp>
        <p:sp>
          <p:nvSpPr>
            <p:cNvPr id="20560" name="Line 4"/>
            <p:cNvSpPr>
              <a:spLocks noChangeShapeType="1"/>
            </p:cNvSpPr>
            <p:nvPr/>
          </p:nvSpPr>
          <p:spPr bwMode="auto">
            <a:xfrm>
              <a:off x="3636" y="1352"/>
              <a:ext cx="0" cy="499"/>
            </a:xfrm>
            <a:prstGeom prst="line">
              <a:avLst/>
            </a:prstGeom>
            <a:noFill/>
            <a:ln w="25400" cap="rnd">
              <a:solidFill>
                <a:schemeClr val="tx2"/>
              </a:solidFill>
              <a:prstDash val="sysDot"/>
              <a:round/>
              <a:headEnd/>
              <a:tailEnd/>
            </a:ln>
          </p:spPr>
          <p:txBody>
            <a:bodyPr/>
            <a:lstStyle/>
            <a:p>
              <a:endParaRPr lang="en-US" b="1"/>
            </a:p>
          </p:txBody>
        </p:sp>
        <p:sp>
          <p:nvSpPr>
            <p:cNvPr id="20561" name="Rectangle 6"/>
            <p:cNvSpPr>
              <a:spLocks noChangeArrowheads="1"/>
            </p:cNvSpPr>
            <p:nvPr/>
          </p:nvSpPr>
          <p:spPr bwMode="auto">
            <a:xfrm>
              <a:off x="3256" y="1005"/>
              <a:ext cx="772" cy="299"/>
            </a:xfrm>
            <a:prstGeom prst="rect">
              <a:avLst/>
            </a:prstGeom>
            <a:noFill/>
            <a:ln w="9525" algn="ctr">
              <a:noFill/>
              <a:miter lim="800000"/>
              <a:headEnd/>
              <a:tailEnd/>
            </a:ln>
          </p:spPr>
          <p:txBody>
            <a:bodyPr/>
            <a:lstStyle/>
            <a:p>
              <a:pPr algn="ctr"/>
              <a:r>
                <a:rPr lang="en-GB" sz="1200" b="1" dirty="0"/>
                <a:t/>
              </a:r>
              <a:br>
                <a:rPr lang="en-GB" sz="1200" b="1" dirty="0"/>
              </a:br>
              <a:r>
                <a:rPr lang="en-GB" sz="1200" b="1" dirty="0" err="1"/>
                <a:t>rFIX</a:t>
              </a:r>
              <a:r>
                <a:rPr lang="en-GB" sz="1200" b="1" dirty="0"/>
                <a:t> available</a:t>
              </a:r>
              <a:endParaRPr lang="en-US" sz="1200" b="1" dirty="0"/>
            </a:p>
          </p:txBody>
        </p:sp>
        <p:sp>
          <p:nvSpPr>
            <p:cNvPr id="20562" name="Rectangle 87"/>
            <p:cNvSpPr>
              <a:spLocks noChangeArrowheads="1"/>
            </p:cNvSpPr>
            <p:nvPr/>
          </p:nvSpPr>
          <p:spPr bwMode="auto">
            <a:xfrm>
              <a:off x="4620" y="2909"/>
              <a:ext cx="1029" cy="233"/>
            </a:xfrm>
            <a:prstGeom prst="rect">
              <a:avLst/>
            </a:prstGeom>
            <a:noFill/>
            <a:ln w="9525">
              <a:noFill/>
              <a:miter lim="800000"/>
              <a:headEnd/>
              <a:tailEnd/>
            </a:ln>
          </p:spPr>
          <p:txBody>
            <a:bodyPr wrap="none">
              <a:spAutoFit/>
            </a:bodyPr>
            <a:lstStyle/>
            <a:p>
              <a:pPr algn="ctr"/>
              <a:r>
                <a:rPr lang="en-US" sz="1200" b="1" dirty="0" smtClean="0"/>
                <a:t>Modified concentrates</a:t>
              </a:r>
            </a:p>
          </p:txBody>
        </p:sp>
        <p:sp>
          <p:nvSpPr>
            <p:cNvPr id="20563" name="Freeform 38"/>
            <p:cNvSpPr>
              <a:spLocks/>
            </p:cNvSpPr>
            <p:nvPr/>
          </p:nvSpPr>
          <p:spPr bwMode="auto">
            <a:xfrm>
              <a:off x="5424" y="1797"/>
              <a:ext cx="587" cy="741"/>
            </a:xfrm>
            <a:custGeom>
              <a:avLst/>
              <a:gdLst>
                <a:gd name="T0" fmla="*/ 0 w 496"/>
                <a:gd name="T1" fmla="*/ 0 h 528"/>
                <a:gd name="T2" fmla="*/ 0 w 496"/>
                <a:gd name="T3" fmla="*/ 2147483647 h 528"/>
                <a:gd name="T4" fmla="*/ 2147483647 w 496"/>
                <a:gd name="T5" fmla="*/ 2147483647 h 528"/>
                <a:gd name="T6" fmla="*/ 0 w 496"/>
                <a:gd name="T7" fmla="*/ 0 h 528"/>
                <a:gd name="T8" fmla="*/ 0 60000 65536"/>
                <a:gd name="T9" fmla="*/ 0 60000 65536"/>
                <a:gd name="T10" fmla="*/ 0 60000 65536"/>
                <a:gd name="T11" fmla="*/ 0 60000 65536"/>
                <a:gd name="T12" fmla="*/ 0 w 496"/>
                <a:gd name="T13" fmla="*/ 0 h 528"/>
                <a:gd name="T14" fmla="*/ 496 w 496"/>
                <a:gd name="T15" fmla="*/ 528 h 528"/>
              </a:gdLst>
              <a:ahLst/>
              <a:cxnLst>
                <a:cxn ang="T8">
                  <a:pos x="T0" y="T1"/>
                </a:cxn>
                <a:cxn ang="T9">
                  <a:pos x="T2" y="T3"/>
                </a:cxn>
                <a:cxn ang="T10">
                  <a:pos x="T4" y="T5"/>
                </a:cxn>
                <a:cxn ang="T11">
                  <a:pos x="T6" y="T7"/>
                </a:cxn>
              </a:cxnLst>
              <a:rect l="T12" t="T13" r="T14" b="T15"/>
              <a:pathLst>
                <a:path w="496" h="528">
                  <a:moveTo>
                    <a:pt x="0" y="0"/>
                  </a:moveTo>
                  <a:lnTo>
                    <a:pt x="0" y="528"/>
                  </a:lnTo>
                  <a:lnTo>
                    <a:pt x="496" y="280"/>
                  </a:lnTo>
                  <a:lnTo>
                    <a:pt x="0" y="0"/>
                  </a:lnTo>
                  <a:close/>
                </a:path>
              </a:pathLst>
            </a:custGeom>
            <a:solidFill>
              <a:srgbClr val="953735"/>
            </a:solidFill>
            <a:ln w="25400">
              <a:noFill/>
              <a:round/>
              <a:headEnd/>
              <a:tailEnd/>
            </a:ln>
          </p:spPr>
          <p:txBody>
            <a:bodyPr/>
            <a:lstStyle/>
            <a:p>
              <a:endParaRPr lang="en-US" b="1"/>
            </a:p>
          </p:txBody>
        </p:sp>
      </p:grpSp>
      <p:sp>
        <p:nvSpPr>
          <p:cNvPr id="88" name="Freeform 65"/>
          <p:cNvSpPr>
            <a:spLocks/>
          </p:cNvSpPr>
          <p:nvPr/>
        </p:nvSpPr>
        <p:spPr bwMode="auto">
          <a:xfrm flipV="1">
            <a:off x="7295964" y="2884045"/>
            <a:ext cx="812339" cy="108552"/>
          </a:xfrm>
          <a:custGeom>
            <a:avLst/>
            <a:gdLst>
              <a:gd name="T0" fmla="*/ 0 w 480"/>
              <a:gd name="T1" fmla="*/ 0 h 96"/>
              <a:gd name="T2" fmla="*/ 2051076319 w 480"/>
              <a:gd name="T3" fmla="*/ 2147483647 h 96"/>
              <a:gd name="T4" fmla="*/ 2051076319 w 480"/>
              <a:gd name="T5" fmla="*/ 2147483647 h 96"/>
              <a:gd name="T6" fmla="*/ 2051076319 w 480"/>
              <a:gd name="T7" fmla="*/ 0 h 96"/>
              <a:gd name="T8" fmla="*/ 0 w 480"/>
              <a:gd name="T9" fmla="*/ 0 h 96"/>
              <a:gd name="T10" fmla="*/ 0 60000 65536"/>
              <a:gd name="T11" fmla="*/ 0 60000 65536"/>
              <a:gd name="T12" fmla="*/ 0 60000 65536"/>
              <a:gd name="T13" fmla="*/ 0 60000 65536"/>
              <a:gd name="T14" fmla="*/ 0 60000 65536"/>
              <a:gd name="T15" fmla="*/ 0 w 480"/>
              <a:gd name="T16" fmla="*/ 0 h 96"/>
              <a:gd name="T17" fmla="*/ 480 w 480"/>
              <a:gd name="T18" fmla="*/ 96 h 96"/>
            </a:gdLst>
            <a:ahLst/>
            <a:cxnLst>
              <a:cxn ang="T10">
                <a:pos x="T0" y="T1"/>
              </a:cxn>
              <a:cxn ang="T11">
                <a:pos x="T2" y="T3"/>
              </a:cxn>
              <a:cxn ang="T12">
                <a:pos x="T4" y="T5"/>
              </a:cxn>
              <a:cxn ang="T13">
                <a:pos x="T6" y="T7"/>
              </a:cxn>
              <a:cxn ang="T14">
                <a:pos x="T8" y="T9"/>
              </a:cxn>
            </a:cxnLst>
            <a:rect l="T15" t="T16" r="T17" b="T18"/>
            <a:pathLst>
              <a:path w="480" h="96">
                <a:moveTo>
                  <a:pt x="0" y="0"/>
                </a:moveTo>
                <a:lnTo>
                  <a:pt x="96" y="96"/>
                </a:lnTo>
                <a:lnTo>
                  <a:pt x="384" y="96"/>
                </a:lnTo>
                <a:lnTo>
                  <a:pt x="480" y="0"/>
                </a:lnTo>
                <a:lnTo>
                  <a:pt x="0" y="0"/>
                </a:lnTo>
                <a:close/>
              </a:path>
            </a:pathLst>
          </a:custGeom>
          <a:solidFill>
            <a:srgbClr val="C0C0C0"/>
          </a:solidFill>
          <a:ln w="12700" algn="ctr">
            <a:solidFill>
              <a:srgbClr val="C0C0C0"/>
            </a:solidFill>
            <a:round/>
            <a:headEnd/>
            <a:tailEnd/>
          </a:ln>
        </p:spPr>
        <p:txBody>
          <a:bodyPr/>
          <a:lstStyle/>
          <a:p>
            <a:endParaRPr lang="en-US"/>
          </a:p>
        </p:txBody>
      </p:sp>
      <p:sp>
        <p:nvSpPr>
          <p:cNvPr id="89" name="Freeform 65"/>
          <p:cNvSpPr>
            <a:spLocks/>
          </p:cNvSpPr>
          <p:nvPr/>
        </p:nvSpPr>
        <p:spPr bwMode="auto">
          <a:xfrm>
            <a:off x="7245531" y="2339387"/>
            <a:ext cx="884481" cy="117693"/>
          </a:xfrm>
          <a:custGeom>
            <a:avLst/>
            <a:gdLst>
              <a:gd name="T0" fmla="*/ 0 w 480"/>
              <a:gd name="T1" fmla="*/ 0 h 96"/>
              <a:gd name="T2" fmla="*/ 2051076319 w 480"/>
              <a:gd name="T3" fmla="*/ 2147483647 h 96"/>
              <a:gd name="T4" fmla="*/ 2051076319 w 480"/>
              <a:gd name="T5" fmla="*/ 2147483647 h 96"/>
              <a:gd name="T6" fmla="*/ 2051076319 w 480"/>
              <a:gd name="T7" fmla="*/ 0 h 96"/>
              <a:gd name="T8" fmla="*/ 0 w 480"/>
              <a:gd name="T9" fmla="*/ 0 h 96"/>
              <a:gd name="T10" fmla="*/ 0 60000 65536"/>
              <a:gd name="T11" fmla="*/ 0 60000 65536"/>
              <a:gd name="T12" fmla="*/ 0 60000 65536"/>
              <a:gd name="T13" fmla="*/ 0 60000 65536"/>
              <a:gd name="T14" fmla="*/ 0 60000 65536"/>
              <a:gd name="T15" fmla="*/ 0 w 480"/>
              <a:gd name="T16" fmla="*/ 0 h 96"/>
              <a:gd name="T17" fmla="*/ 480 w 480"/>
              <a:gd name="T18" fmla="*/ 96 h 96"/>
            </a:gdLst>
            <a:ahLst/>
            <a:cxnLst>
              <a:cxn ang="T10">
                <a:pos x="T0" y="T1"/>
              </a:cxn>
              <a:cxn ang="T11">
                <a:pos x="T2" y="T3"/>
              </a:cxn>
              <a:cxn ang="T12">
                <a:pos x="T4" y="T5"/>
              </a:cxn>
              <a:cxn ang="T13">
                <a:pos x="T6" y="T7"/>
              </a:cxn>
              <a:cxn ang="T14">
                <a:pos x="T8" y="T9"/>
              </a:cxn>
            </a:cxnLst>
            <a:rect l="T15" t="T16" r="T17" b="T18"/>
            <a:pathLst>
              <a:path w="480" h="96">
                <a:moveTo>
                  <a:pt x="0" y="0"/>
                </a:moveTo>
                <a:lnTo>
                  <a:pt x="96" y="96"/>
                </a:lnTo>
                <a:lnTo>
                  <a:pt x="384" y="96"/>
                </a:lnTo>
                <a:lnTo>
                  <a:pt x="480" y="0"/>
                </a:lnTo>
                <a:lnTo>
                  <a:pt x="0" y="0"/>
                </a:lnTo>
                <a:close/>
              </a:path>
            </a:pathLst>
          </a:custGeom>
          <a:solidFill>
            <a:srgbClr val="C0C0C0"/>
          </a:solidFill>
          <a:ln w="12700" algn="ctr">
            <a:solidFill>
              <a:srgbClr val="C0C0C0"/>
            </a:solidFill>
            <a:round/>
            <a:headEnd/>
            <a:tailEnd/>
          </a:ln>
        </p:spPr>
        <p:txBody>
          <a:bodyPr/>
          <a:lstStyle/>
          <a:p>
            <a:endParaRPr lang="en-US"/>
          </a:p>
        </p:txBody>
      </p:sp>
      <p:sp>
        <p:nvSpPr>
          <p:cNvPr id="90" name="Rectangle 61"/>
          <p:cNvSpPr>
            <a:spLocks noChangeArrowheads="1"/>
          </p:cNvSpPr>
          <p:nvPr/>
        </p:nvSpPr>
        <p:spPr bwMode="auto">
          <a:xfrm>
            <a:off x="7317623" y="2355765"/>
            <a:ext cx="758825" cy="663178"/>
          </a:xfrm>
          <a:prstGeom prst="rect">
            <a:avLst/>
          </a:prstGeom>
          <a:noFill/>
          <a:ln w="9525">
            <a:noFill/>
            <a:miter lim="800000"/>
            <a:headEnd/>
            <a:tailEnd/>
          </a:ln>
        </p:spPr>
        <p:txBody>
          <a:bodyPr wrap="none" lIns="155448" anchor="ctr"/>
          <a:lstStyle/>
          <a:p>
            <a:pPr algn="ctr">
              <a:lnSpc>
                <a:spcPct val="95000"/>
              </a:lnSpc>
            </a:pPr>
            <a:r>
              <a:rPr lang="en-US" sz="1200" b="1" dirty="0" smtClean="0">
                <a:solidFill>
                  <a:schemeClr val="bg1"/>
                </a:solidFill>
              </a:rPr>
              <a:t>Today</a:t>
            </a:r>
            <a:endParaRPr lang="en-US" sz="1200" b="1" dirty="0">
              <a:solidFill>
                <a:schemeClr val="bg1"/>
              </a:solidFill>
            </a:endParaRPr>
          </a:p>
        </p:txBody>
      </p:sp>
      <p:sp>
        <p:nvSpPr>
          <p:cNvPr id="91" name="Oval 79"/>
          <p:cNvSpPr>
            <a:spLocks noChangeArrowheads="1"/>
          </p:cNvSpPr>
          <p:nvPr/>
        </p:nvSpPr>
        <p:spPr bwMode="auto">
          <a:xfrm flipH="1">
            <a:off x="7649851" y="2966589"/>
            <a:ext cx="101600" cy="72628"/>
          </a:xfrm>
          <a:prstGeom prst="ellipse">
            <a:avLst/>
          </a:prstGeom>
          <a:solidFill>
            <a:schemeClr val="tx2"/>
          </a:solidFill>
          <a:ln w="25400">
            <a:solidFill>
              <a:srgbClr val="FFFFFF"/>
            </a:solidFill>
            <a:round/>
            <a:headEnd/>
            <a:tailEnd/>
          </a:ln>
        </p:spPr>
        <p:txBody>
          <a:bodyPr wrap="none" anchor="ctr"/>
          <a:lstStyle/>
          <a:p>
            <a:pPr algn="ctr"/>
            <a:endParaRPr lang="ga-IE" sz="2400" b="1">
              <a:solidFill>
                <a:srgbClr val="5F5F5F"/>
              </a:solidFill>
            </a:endParaRPr>
          </a:p>
        </p:txBody>
      </p:sp>
    </p:spTree>
    <p:custDataLst>
      <p:tags r:id="rId1"/>
    </p:custDataLst>
    <p:extLst>
      <p:ext uri="{BB962C8B-B14F-4D97-AF65-F5344CB8AC3E}">
        <p14:creationId xmlns:p14="http://schemas.microsoft.com/office/powerpoint/2010/main" val="293363317"/>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A more realistic representation…</a:t>
            </a:r>
            <a:endParaRPr lang="en-US" sz="2800" b="1" dirty="0"/>
          </a:p>
        </p:txBody>
      </p:sp>
      <p:sp>
        <p:nvSpPr>
          <p:cNvPr id="20" name="Freeform 19"/>
          <p:cNvSpPr/>
          <p:nvPr/>
        </p:nvSpPr>
        <p:spPr>
          <a:xfrm>
            <a:off x="1016000" y="1461770"/>
            <a:ext cx="5039360" cy="2956560"/>
          </a:xfrm>
          <a:custGeom>
            <a:avLst/>
            <a:gdLst>
              <a:gd name="connsiteX0" fmla="*/ 0 w 5039360"/>
              <a:gd name="connsiteY0" fmla="*/ 2956560 h 2956560"/>
              <a:gd name="connsiteX1" fmla="*/ 1676400 w 5039360"/>
              <a:gd name="connsiteY1" fmla="*/ 508000 h 2956560"/>
              <a:gd name="connsiteX2" fmla="*/ 5039360 w 5039360"/>
              <a:gd name="connsiteY2" fmla="*/ 0 h 2956560"/>
            </a:gdLst>
            <a:ahLst/>
            <a:cxnLst>
              <a:cxn ang="0">
                <a:pos x="connsiteX0" y="connsiteY0"/>
              </a:cxn>
              <a:cxn ang="0">
                <a:pos x="connsiteX1" y="connsiteY1"/>
              </a:cxn>
              <a:cxn ang="0">
                <a:pos x="connsiteX2" y="connsiteY2"/>
              </a:cxn>
            </a:cxnLst>
            <a:rect l="l" t="t" r="r" b="b"/>
            <a:pathLst>
              <a:path w="5039360" h="2956560">
                <a:moveTo>
                  <a:pt x="0" y="2956560"/>
                </a:moveTo>
                <a:cubicBezTo>
                  <a:pt x="418253" y="1978660"/>
                  <a:pt x="836507" y="1000760"/>
                  <a:pt x="1676400" y="508000"/>
                </a:cubicBezTo>
                <a:cubicBezTo>
                  <a:pt x="2516293" y="15240"/>
                  <a:pt x="5039360" y="0"/>
                  <a:pt x="5039360" y="0"/>
                </a:cubicBezTo>
              </a:path>
            </a:pathLst>
          </a:custGeom>
          <a:ln w="57150" cmpd="sng">
            <a:solidFill>
              <a:schemeClr val="accent6">
                <a:lumMod val="75000"/>
              </a:schemeClr>
            </a:solidFill>
            <a:headEnd type="non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59" name="Group 58"/>
          <p:cNvGrpSpPr/>
          <p:nvPr/>
        </p:nvGrpSpPr>
        <p:grpSpPr>
          <a:xfrm>
            <a:off x="175270" y="1258570"/>
            <a:ext cx="840730" cy="3210560"/>
            <a:chOff x="175270" y="1087120"/>
            <a:chExt cx="840730" cy="3210560"/>
          </a:xfrm>
        </p:grpSpPr>
        <p:cxnSp>
          <p:nvCxnSpPr>
            <p:cNvPr id="5" name="Straight Arrow Connector 4"/>
            <p:cNvCxnSpPr/>
            <p:nvPr/>
          </p:nvCxnSpPr>
          <p:spPr>
            <a:xfrm flipH="1" flipV="1">
              <a:off x="995680" y="1087120"/>
              <a:ext cx="20320" cy="3210560"/>
            </a:xfrm>
            <a:prstGeom prst="straightConnector1">
              <a:avLst/>
            </a:prstGeom>
            <a:ln w="57150" cmpd="sng">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rot="16200000">
              <a:off x="-476245" y="2378715"/>
              <a:ext cx="1826250" cy="523220"/>
            </a:xfrm>
            <a:prstGeom prst="rect">
              <a:avLst/>
            </a:prstGeom>
            <a:noFill/>
          </p:spPr>
          <p:txBody>
            <a:bodyPr wrap="square" rtlCol="0">
              <a:spAutoFit/>
            </a:bodyPr>
            <a:lstStyle/>
            <a:p>
              <a:r>
                <a:rPr lang="en-US" sz="2800" dirty="0" smtClean="0">
                  <a:solidFill>
                    <a:srgbClr val="008000"/>
                  </a:solidFill>
                  <a:latin typeface="Lucida Calligraphy"/>
                  <a:cs typeface="Lucida Calligraphy"/>
                </a:rPr>
                <a:t>progress</a:t>
              </a:r>
              <a:endParaRPr lang="en-US" sz="2800" dirty="0">
                <a:solidFill>
                  <a:srgbClr val="008000"/>
                </a:solidFill>
                <a:latin typeface="Lucida Calligraphy"/>
                <a:cs typeface="Lucida Calligraphy"/>
              </a:endParaRPr>
            </a:p>
          </p:txBody>
        </p:sp>
      </p:grpSp>
      <p:grpSp>
        <p:nvGrpSpPr>
          <p:cNvPr id="60" name="Group 59"/>
          <p:cNvGrpSpPr/>
          <p:nvPr/>
        </p:nvGrpSpPr>
        <p:grpSpPr>
          <a:xfrm>
            <a:off x="1036320" y="4438650"/>
            <a:ext cx="5273040" cy="676895"/>
            <a:chOff x="1036320" y="4267200"/>
            <a:chExt cx="5273040" cy="676895"/>
          </a:xfrm>
        </p:grpSpPr>
        <p:cxnSp>
          <p:nvCxnSpPr>
            <p:cNvPr id="6" name="Straight Arrow Connector 5"/>
            <p:cNvCxnSpPr/>
            <p:nvPr/>
          </p:nvCxnSpPr>
          <p:spPr>
            <a:xfrm flipV="1">
              <a:off x="1036320" y="4267200"/>
              <a:ext cx="5273040" cy="10160"/>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2957835" y="4420875"/>
              <a:ext cx="1826250" cy="523220"/>
            </a:xfrm>
            <a:prstGeom prst="rect">
              <a:avLst/>
            </a:prstGeom>
            <a:noFill/>
          </p:spPr>
          <p:txBody>
            <a:bodyPr wrap="square" rtlCol="0">
              <a:spAutoFit/>
            </a:bodyPr>
            <a:lstStyle/>
            <a:p>
              <a:r>
                <a:rPr lang="en-US" sz="2800" dirty="0" smtClean="0">
                  <a:solidFill>
                    <a:srgbClr val="FF0000"/>
                  </a:solidFill>
                  <a:latin typeface="Lucida Calligraphy"/>
                  <a:cs typeface="Lucida Calligraphy"/>
                </a:rPr>
                <a:t>effort</a:t>
              </a:r>
              <a:endParaRPr lang="en-US" sz="2800" dirty="0">
                <a:solidFill>
                  <a:srgbClr val="FF0000"/>
                </a:solidFill>
                <a:latin typeface="Lucida Calligraphy"/>
                <a:cs typeface="Lucida Calligraphy"/>
              </a:endParaRPr>
            </a:p>
          </p:txBody>
        </p:sp>
      </p:grpSp>
      <p:cxnSp>
        <p:nvCxnSpPr>
          <p:cNvPr id="24" name="Straight Connector 23"/>
          <p:cNvCxnSpPr/>
          <p:nvPr/>
        </p:nvCxnSpPr>
        <p:spPr>
          <a:xfrm>
            <a:off x="1371600" y="3605530"/>
            <a:ext cx="0" cy="792480"/>
          </a:xfrm>
          <a:prstGeom prst="line">
            <a:avLst/>
          </a:prstGeom>
          <a:ln>
            <a:solidFill>
              <a:srgbClr val="FF0000"/>
            </a:solidFill>
            <a:headEnd type="triangle"/>
            <a:tailEnd type="none"/>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1869440" y="2792730"/>
            <a:ext cx="20320" cy="1635760"/>
          </a:xfrm>
          <a:prstGeom prst="line">
            <a:avLst/>
          </a:prstGeom>
          <a:ln>
            <a:solidFill>
              <a:srgbClr val="FF0000"/>
            </a:solidFill>
            <a:headEnd type="triangle"/>
            <a:tailEnd type="none"/>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4846320" y="1461770"/>
            <a:ext cx="0" cy="2936240"/>
          </a:xfrm>
          <a:prstGeom prst="line">
            <a:avLst/>
          </a:prstGeom>
          <a:ln>
            <a:solidFill>
              <a:srgbClr val="FF0000"/>
            </a:solidFill>
            <a:headEnd type="triangle"/>
            <a:tailEnd type="none"/>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5364131" y="1421130"/>
            <a:ext cx="20669" cy="3007360"/>
          </a:xfrm>
          <a:prstGeom prst="line">
            <a:avLst/>
          </a:prstGeom>
          <a:ln>
            <a:solidFill>
              <a:srgbClr val="FF0000"/>
            </a:solidFill>
            <a:headEnd type="triangle"/>
            <a:tailEnd type="none"/>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flipH="1">
            <a:off x="1005840" y="1512570"/>
            <a:ext cx="3810000" cy="0"/>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flipH="1">
            <a:off x="995680" y="1451610"/>
            <a:ext cx="4338320" cy="10160"/>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flipH="1">
            <a:off x="1391920" y="4184650"/>
            <a:ext cx="487680" cy="0"/>
          </a:xfrm>
          <a:prstGeom prst="line">
            <a:avLst/>
          </a:prstGeom>
          <a:ln w="57150" cmpd="sng">
            <a:solidFill>
              <a:srgbClr val="FF000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flipH="1">
            <a:off x="4866640" y="4184650"/>
            <a:ext cx="487680" cy="0"/>
          </a:xfrm>
          <a:prstGeom prst="line">
            <a:avLst/>
          </a:prstGeom>
          <a:ln w="57150" cmpd="sng">
            <a:solidFill>
              <a:srgbClr val="FF000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flipH="1">
            <a:off x="1016000" y="3625850"/>
            <a:ext cx="365760" cy="0"/>
          </a:xfrm>
          <a:prstGeom prst="line">
            <a:avLst/>
          </a:prstGeom>
          <a:ln>
            <a:solidFill>
              <a:srgbClr val="008000"/>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flipH="1">
            <a:off x="1005840" y="2813050"/>
            <a:ext cx="802640" cy="0"/>
          </a:xfrm>
          <a:prstGeom prst="line">
            <a:avLst/>
          </a:prstGeom>
          <a:ln>
            <a:solidFill>
              <a:srgbClr val="008000"/>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a:off x="1219200" y="2792730"/>
            <a:ext cx="0" cy="812800"/>
          </a:xfrm>
          <a:prstGeom prst="line">
            <a:avLst/>
          </a:prstGeom>
          <a:ln w="57150" cmpd="sng">
            <a:solidFill>
              <a:srgbClr val="008000"/>
            </a:solidFill>
            <a:headEnd type="triangle"/>
            <a:tailEnd type="triangle"/>
          </a:ln>
        </p:spPr>
        <p:style>
          <a:lnRef idx="2">
            <a:schemeClr val="accent1"/>
          </a:lnRef>
          <a:fillRef idx="0">
            <a:schemeClr val="accent1"/>
          </a:fillRef>
          <a:effectRef idx="1">
            <a:schemeClr val="accent1"/>
          </a:effectRef>
          <a:fontRef idx="minor">
            <a:schemeClr val="tx1"/>
          </a:fontRef>
        </p:style>
      </p:cxnSp>
      <p:grpSp>
        <p:nvGrpSpPr>
          <p:cNvPr id="65" name="Group 64"/>
          <p:cNvGrpSpPr/>
          <p:nvPr/>
        </p:nvGrpSpPr>
        <p:grpSpPr>
          <a:xfrm>
            <a:off x="5650235" y="1828805"/>
            <a:ext cx="1836410" cy="776030"/>
            <a:chOff x="5650235" y="1657355"/>
            <a:chExt cx="1836410" cy="776030"/>
          </a:xfrm>
        </p:grpSpPr>
        <p:sp>
          <p:nvSpPr>
            <p:cNvPr id="55" name="TextBox 54"/>
            <p:cNvSpPr txBox="1"/>
            <p:nvPr/>
          </p:nvSpPr>
          <p:spPr>
            <a:xfrm>
              <a:off x="5650235" y="1657355"/>
              <a:ext cx="1826250" cy="400110"/>
            </a:xfrm>
            <a:prstGeom prst="rect">
              <a:avLst/>
            </a:prstGeom>
            <a:noFill/>
          </p:spPr>
          <p:txBody>
            <a:bodyPr wrap="square" rtlCol="0">
              <a:spAutoFit/>
            </a:bodyPr>
            <a:lstStyle/>
            <a:p>
              <a:r>
                <a:rPr lang="en-US" sz="2000" dirty="0" smtClean="0">
                  <a:solidFill>
                    <a:srgbClr val="008000"/>
                  </a:solidFill>
                  <a:latin typeface="Lucida Calligraphy"/>
                  <a:cs typeface="Lucida Calligraphy"/>
                </a:rPr>
                <a:t>progress</a:t>
              </a:r>
              <a:endParaRPr lang="en-US" sz="2000" dirty="0">
                <a:solidFill>
                  <a:srgbClr val="008000"/>
                </a:solidFill>
                <a:latin typeface="Lucida Calligraphy"/>
                <a:cs typeface="Lucida Calligraphy"/>
              </a:endParaRPr>
            </a:p>
          </p:txBody>
        </p:sp>
        <p:sp>
          <p:nvSpPr>
            <p:cNvPr id="56" name="TextBox 55"/>
            <p:cNvSpPr txBox="1"/>
            <p:nvPr/>
          </p:nvSpPr>
          <p:spPr>
            <a:xfrm>
              <a:off x="5660395" y="2033275"/>
              <a:ext cx="1826250" cy="400110"/>
            </a:xfrm>
            <a:prstGeom prst="rect">
              <a:avLst/>
            </a:prstGeom>
            <a:noFill/>
          </p:spPr>
          <p:txBody>
            <a:bodyPr wrap="square" rtlCol="0">
              <a:spAutoFit/>
            </a:bodyPr>
            <a:lstStyle/>
            <a:p>
              <a:r>
                <a:rPr lang="en-US" sz="2000" dirty="0" smtClean="0">
                  <a:solidFill>
                    <a:srgbClr val="FF0000"/>
                  </a:solidFill>
                  <a:latin typeface="Lucida Calligraphy"/>
                  <a:cs typeface="Lucida Calligraphy"/>
                </a:rPr>
                <a:t>effort</a:t>
              </a:r>
              <a:endParaRPr lang="en-US" sz="2000" dirty="0">
                <a:solidFill>
                  <a:srgbClr val="FF0000"/>
                </a:solidFill>
                <a:latin typeface="Lucida Calligraphy"/>
                <a:cs typeface="Lucida Calligraphy"/>
              </a:endParaRPr>
            </a:p>
          </p:txBody>
        </p:sp>
      </p:grpSp>
      <p:cxnSp>
        <p:nvCxnSpPr>
          <p:cNvPr id="62" name="Straight Connector 61"/>
          <p:cNvCxnSpPr/>
          <p:nvPr/>
        </p:nvCxnSpPr>
        <p:spPr>
          <a:xfrm>
            <a:off x="6992471" y="2039097"/>
            <a:ext cx="863600" cy="597"/>
          </a:xfrm>
          <a:prstGeom prst="line">
            <a:avLst/>
          </a:prstGeom>
          <a:ln w="57150" cmpd="sng">
            <a:solidFill>
              <a:srgbClr val="00800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67" name="Straight Arrow Connector 66"/>
          <p:cNvCxnSpPr/>
          <p:nvPr/>
        </p:nvCxnSpPr>
        <p:spPr>
          <a:xfrm>
            <a:off x="1165411" y="1620744"/>
            <a:ext cx="89647" cy="0"/>
          </a:xfrm>
          <a:prstGeom prst="straightConnector1">
            <a:avLst/>
          </a:prstGeom>
          <a:ln w="57150" cmpd="sng">
            <a:solidFill>
              <a:srgbClr val="008000"/>
            </a:solidFill>
            <a:headEnd type="none"/>
            <a:tailEnd type="none"/>
          </a:ln>
        </p:spPr>
        <p:style>
          <a:lnRef idx="2">
            <a:schemeClr val="accent1"/>
          </a:lnRef>
          <a:fillRef idx="0">
            <a:schemeClr val="accent1"/>
          </a:fillRef>
          <a:effectRef idx="1">
            <a:schemeClr val="accent1"/>
          </a:effectRef>
          <a:fontRef idx="minor">
            <a:schemeClr val="tx1"/>
          </a:fontRef>
        </p:style>
      </p:cxnSp>
      <p:sp>
        <p:nvSpPr>
          <p:cNvPr id="69" name="Rectangle 68"/>
          <p:cNvSpPr/>
          <p:nvPr/>
        </p:nvSpPr>
        <p:spPr>
          <a:xfrm rot="19628114">
            <a:off x="2225890" y="973498"/>
            <a:ext cx="9927089" cy="16154167"/>
          </a:xfrm>
          <a:prstGeom prst="rect">
            <a:avLst/>
          </a:prstGeom>
          <a:noFill/>
        </p:spPr>
        <p:txBody>
          <a:bodyPr wrap="none" lIns="91440" tIns="45720" rIns="91440" bIns="45720">
            <a:prstTxWarp prst="textArchUp">
              <a:avLst>
                <a:gd name="adj" fmla="val 11381269"/>
              </a:avLst>
            </a:prstTxWarp>
            <a:spAutoFit/>
          </a:bodyPr>
          <a:lstStyle/>
          <a:p>
            <a:pPr algn="ctr"/>
            <a:r>
              <a:rPr lang="en-CA" sz="2400" b="1" cap="none" spc="0" dirty="0" smtClean="0">
                <a:ln w="12700">
                  <a:solidFill>
                    <a:srgbClr val="FF6600"/>
                  </a:solidFill>
                  <a:prstDash val="solid"/>
                </a:ln>
                <a:solidFill>
                  <a:srgbClr val="FF6600"/>
                </a:solidFill>
                <a:effectLst/>
                <a:latin typeface="Lucida Calligraphy"/>
                <a:cs typeface="Lucida Calligraphy"/>
              </a:rPr>
              <a:t>Haemophilia treatment progress</a:t>
            </a:r>
            <a:endParaRPr lang="en-CA" sz="2400" b="1" cap="none" spc="0" dirty="0">
              <a:ln w="12700">
                <a:solidFill>
                  <a:srgbClr val="FF6600"/>
                </a:solidFill>
                <a:prstDash val="solid"/>
              </a:ln>
              <a:solidFill>
                <a:srgbClr val="FF6600"/>
              </a:solidFill>
              <a:effectLst/>
              <a:latin typeface="Lucida Calligraphy"/>
              <a:cs typeface="Lucida Calligraphy"/>
            </a:endParaRPr>
          </a:p>
        </p:txBody>
      </p:sp>
    </p:spTree>
    <p:extLst>
      <p:ext uri="{BB962C8B-B14F-4D97-AF65-F5344CB8AC3E}">
        <p14:creationId xmlns:p14="http://schemas.microsoft.com/office/powerpoint/2010/main" val="42388109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down)">
                                      <p:cBhvr>
                                        <p:cTn id="7" dur="500"/>
                                        <p:tgtEl>
                                          <p:spTgt spid="5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0"/>
                                        </p:tgtEl>
                                        <p:attrNameLst>
                                          <p:attrName>style.visibility</p:attrName>
                                        </p:attrNameLst>
                                      </p:cBhvr>
                                      <p:to>
                                        <p:strVal val="visible"/>
                                      </p:to>
                                    </p:set>
                                    <p:animEffect transition="in" filter="wipe(left)">
                                      <p:cBhvr>
                                        <p:cTn id="12" dur="500"/>
                                        <p:tgtEl>
                                          <p:spTgt spid="6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down)">
                                      <p:cBhvr>
                                        <p:cTn id="17" dur="500"/>
                                        <p:tgtEl>
                                          <p:spTgt spid="20"/>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69"/>
                                        </p:tgtEl>
                                        <p:attrNameLst>
                                          <p:attrName>style.visibility</p:attrName>
                                        </p:attrNameLst>
                                      </p:cBhvr>
                                      <p:to>
                                        <p:strVal val="visible"/>
                                      </p:to>
                                    </p:set>
                                    <p:animEffect transition="in" filter="wipe(left)">
                                      <p:cBhvr>
                                        <p:cTn id="20" dur="2000"/>
                                        <p:tgtEl>
                                          <p:spTgt spid="69"/>
                                        </p:tgtEl>
                                      </p:cBhvr>
                                    </p:animEffect>
                                  </p:childTnLst>
                                  <p:subTnLst>
                                    <p:set>
                                      <p:cBhvr override="childStyle">
                                        <p:cTn dur="1" fill="hold" display="0" masterRel="nextClick" afterEffect="1"/>
                                        <p:tgtEl>
                                          <p:spTgt spid="69"/>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down)">
                                      <p:cBhvr>
                                        <p:cTn id="25" dur="500"/>
                                        <p:tgtEl>
                                          <p:spTgt spid="24"/>
                                        </p:tgtEl>
                                      </p:cBhvr>
                                    </p:animEffect>
                                  </p:childTnLst>
                                </p:cTn>
                              </p:par>
                              <p:par>
                                <p:cTn id="26" presetID="22" presetClass="entr" presetSubtype="4" fill="hold"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wipe(down)">
                                      <p:cBhvr>
                                        <p:cTn id="28" dur="500"/>
                                        <p:tgtEl>
                                          <p:spTgt spid="25"/>
                                        </p:tgtEl>
                                      </p:cBhvr>
                                    </p:animEffect>
                                  </p:childTnLst>
                                </p:cTn>
                              </p:par>
                              <p:par>
                                <p:cTn id="29" presetID="22" presetClass="entr" presetSubtype="4" fill="hold" nodeType="withEffect">
                                  <p:stCondLst>
                                    <p:cond delay="0"/>
                                  </p:stCondLst>
                                  <p:childTnLst>
                                    <p:set>
                                      <p:cBhvr>
                                        <p:cTn id="30" dur="1" fill="hold">
                                          <p:stCondLst>
                                            <p:cond delay="0"/>
                                          </p:stCondLst>
                                        </p:cTn>
                                        <p:tgtEl>
                                          <p:spTgt spid="50"/>
                                        </p:tgtEl>
                                        <p:attrNameLst>
                                          <p:attrName>style.visibility</p:attrName>
                                        </p:attrNameLst>
                                      </p:cBhvr>
                                      <p:to>
                                        <p:strVal val="visible"/>
                                      </p:to>
                                    </p:set>
                                    <p:animEffect transition="in" filter="wipe(down)">
                                      <p:cBhvr>
                                        <p:cTn id="31" dur="500"/>
                                        <p:tgtEl>
                                          <p:spTgt spid="5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wipe(down)">
                                      <p:cBhvr>
                                        <p:cTn id="36" dur="500"/>
                                        <p:tgtEl>
                                          <p:spTgt spid="27"/>
                                        </p:tgtEl>
                                      </p:cBhvr>
                                    </p:animEffect>
                                  </p:childTnLst>
                                </p:cTn>
                              </p:par>
                              <p:par>
                                <p:cTn id="37" presetID="22" presetClass="entr" presetSubtype="4" fill="hold" nodeType="with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wipe(down)">
                                      <p:cBhvr>
                                        <p:cTn id="39" dur="500"/>
                                        <p:tgtEl>
                                          <p:spTgt spid="29"/>
                                        </p:tgtEl>
                                      </p:cBhvr>
                                    </p:animEffect>
                                  </p:childTnLst>
                                </p:cTn>
                              </p:par>
                              <p:par>
                                <p:cTn id="40" presetID="22" presetClass="entr" presetSubtype="4" fill="hold" nodeType="with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wipe(down)">
                                      <p:cBhvr>
                                        <p:cTn id="42" dur="500"/>
                                        <p:tgtEl>
                                          <p:spTgt spid="5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65"/>
                                        </p:tgtEl>
                                        <p:attrNameLst>
                                          <p:attrName>style.visibility</p:attrName>
                                        </p:attrNameLst>
                                      </p:cBhvr>
                                      <p:to>
                                        <p:strVal val="visible"/>
                                      </p:to>
                                    </p:set>
                                    <p:animEffect transition="in" filter="wipe(left)">
                                      <p:cBhvr>
                                        <p:cTn id="47" dur="500"/>
                                        <p:tgtEl>
                                          <p:spTgt spid="65"/>
                                        </p:tgtEl>
                                      </p:cBhvr>
                                    </p:animEffect>
                                  </p:childTnLst>
                                </p:cTn>
                              </p:par>
                            </p:childTnLst>
                          </p:cTn>
                        </p:par>
                      </p:childTnLst>
                    </p:cTn>
                  </p:par>
                  <p:par>
                    <p:cTn id="48" fill="hold">
                      <p:stCondLst>
                        <p:cond delay="indefinite"/>
                      </p:stCondLst>
                      <p:childTnLst>
                        <p:par>
                          <p:cTn id="49" fill="hold">
                            <p:stCondLst>
                              <p:cond delay="0"/>
                            </p:stCondLst>
                            <p:childTnLst>
                              <p:par>
                                <p:cTn id="50" presetID="50" presetClass="path" presetSubtype="0" accel="50000" decel="50000" fill="hold" nodeType="clickEffect">
                                  <p:stCondLst>
                                    <p:cond delay="0"/>
                                  </p:stCondLst>
                                  <p:childTnLst>
                                    <p:animMotion origin="layout" path="M 1.38889E-6 1.15503E-6 L 0.30677 1.15503E-6 C 0.44444 1.15503E-6 0.61423 -0.09358 0.61423 -0.17017 L 0.61423 -0.34003 " pathEditMode="relative" rAng="0" ptsTypes="FfFF">
                                      <p:cBhvr>
                                        <p:cTn id="51" dur="2000" fill="hold"/>
                                        <p:tgtEl>
                                          <p:spTgt spid="50"/>
                                        </p:tgtEl>
                                        <p:attrNameLst>
                                          <p:attrName>ppt_x</p:attrName>
                                          <p:attrName>ppt_y</p:attrName>
                                        </p:attrNameLst>
                                      </p:cBhvr>
                                      <p:rCtr x="30712" y="-17017"/>
                                    </p:animMotion>
                                  </p:childTnLst>
                                </p:cTn>
                              </p:par>
                            </p:childTnLst>
                          </p:cTn>
                        </p:par>
                      </p:childTnLst>
                    </p:cTn>
                  </p:par>
                  <p:par>
                    <p:cTn id="52" fill="hold">
                      <p:stCondLst>
                        <p:cond delay="indefinite"/>
                      </p:stCondLst>
                      <p:childTnLst>
                        <p:par>
                          <p:cTn id="53" fill="hold">
                            <p:stCondLst>
                              <p:cond delay="0"/>
                            </p:stCondLst>
                            <p:childTnLst>
                              <p:par>
                                <p:cTn id="54" presetID="50" presetClass="path" presetSubtype="0" accel="50000" decel="50000" fill="hold" nodeType="clickEffect">
                                  <p:stCondLst>
                                    <p:cond delay="0"/>
                                  </p:stCondLst>
                                  <p:childTnLst>
                                    <p:animMotion origin="layout" path="M -3.33333E-6 -3.79246E-6 L 0.33646 -3.79246E-6 C 0.4875 -3.79246E-6 0.67309 -0.06516 0.67309 -0.11797 L 0.67309 -0.23564 " pathEditMode="relative" rAng="0" ptsTypes="FfFF">
                                      <p:cBhvr>
                                        <p:cTn id="55" dur="2000" fill="hold"/>
                                        <p:tgtEl>
                                          <p:spTgt spid="53"/>
                                        </p:tgtEl>
                                        <p:attrNameLst>
                                          <p:attrName>ppt_x</p:attrName>
                                          <p:attrName>ppt_y</p:attrName>
                                        </p:attrNameLst>
                                      </p:cBhvr>
                                      <p:rCtr x="33646" y="-11797"/>
                                    </p:animMotion>
                                  </p:childTnLst>
                                  <p:subTnLst>
                                    <p:set>
                                      <p:cBhvr override="childStyle">
                                        <p:cTn dur="1" fill="hold" display="0" masterRel="sameClick" afterEffect="1">
                                          <p:stCondLst>
                                            <p:cond evt="end" delay="0">
                                              <p:tn val="54"/>
                                            </p:cond>
                                          </p:stCondLst>
                                        </p:cTn>
                                        <p:tgtEl>
                                          <p:spTgt spid="53"/>
                                        </p:tgtEl>
                                        <p:attrNameLst>
                                          <p:attrName>style.visibility</p:attrName>
                                        </p:attrNameLst>
                                      </p:cBhvr>
                                      <p:to>
                                        <p:strVal val="hidden"/>
                                      </p:to>
                                    </p:set>
                                  </p:subTnLst>
                                </p:cTn>
                              </p:par>
                            </p:childTnLst>
                          </p:cTn>
                        </p:par>
                        <p:par>
                          <p:cTn id="56" fill="hold">
                            <p:stCondLst>
                              <p:cond delay="2000"/>
                            </p:stCondLst>
                            <p:childTnLst>
                              <p:par>
                                <p:cTn id="57" presetID="49" presetClass="entr" presetSubtype="0" decel="100000"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 calcmode="lin" valueType="num">
                                      <p:cBhvr>
                                        <p:cTn id="59" dur="500" fill="hold"/>
                                        <p:tgtEl>
                                          <p:spTgt spid="62"/>
                                        </p:tgtEl>
                                        <p:attrNameLst>
                                          <p:attrName>ppt_w</p:attrName>
                                        </p:attrNameLst>
                                      </p:cBhvr>
                                      <p:tavLst>
                                        <p:tav tm="0">
                                          <p:val>
                                            <p:fltVal val="0"/>
                                          </p:val>
                                        </p:tav>
                                        <p:tav tm="100000">
                                          <p:val>
                                            <p:strVal val="#ppt_w"/>
                                          </p:val>
                                        </p:tav>
                                      </p:tavLst>
                                    </p:anim>
                                    <p:anim calcmode="lin" valueType="num">
                                      <p:cBhvr>
                                        <p:cTn id="60" dur="500" fill="hold"/>
                                        <p:tgtEl>
                                          <p:spTgt spid="62"/>
                                        </p:tgtEl>
                                        <p:attrNameLst>
                                          <p:attrName>ppt_h</p:attrName>
                                        </p:attrNameLst>
                                      </p:cBhvr>
                                      <p:tavLst>
                                        <p:tav tm="0">
                                          <p:val>
                                            <p:fltVal val="0"/>
                                          </p:val>
                                        </p:tav>
                                        <p:tav tm="100000">
                                          <p:val>
                                            <p:strVal val="#ppt_h"/>
                                          </p:val>
                                        </p:tav>
                                      </p:tavLst>
                                    </p:anim>
                                    <p:anim calcmode="lin" valueType="num">
                                      <p:cBhvr>
                                        <p:cTn id="61" dur="500" fill="hold"/>
                                        <p:tgtEl>
                                          <p:spTgt spid="62"/>
                                        </p:tgtEl>
                                        <p:attrNameLst>
                                          <p:attrName>style.rotation</p:attrName>
                                        </p:attrNameLst>
                                      </p:cBhvr>
                                      <p:tavLst>
                                        <p:tav tm="0">
                                          <p:val>
                                            <p:fltVal val="360"/>
                                          </p:val>
                                        </p:tav>
                                        <p:tav tm="100000">
                                          <p:val>
                                            <p:fltVal val="0"/>
                                          </p:val>
                                        </p:tav>
                                      </p:tavLst>
                                    </p:anim>
                                    <p:animEffect transition="in" filter="fade">
                                      <p:cBhvr>
                                        <p:cTn id="62" dur="500"/>
                                        <p:tgtEl>
                                          <p:spTgt spid="62"/>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nodeType="click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wipe(down)">
                                      <p:cBhvr>
                                        <p:cTn id="67" dur="500"/>
                                        <p:tgtEl>
                                          <p:spTgt spid="31"/>
                                        </p:tgtEl>
                                      </p:cBhvr>
                                    </p:animEffect>
                                  </p:childTnLst>
                                </p:cTn>
                              </p:par>
                              <p:par>
                                <p:cTn id="68" presetID="22" presetClass="entr" presetSubtype="4" fill="hold" nodeType="withEffect">
                                  <p:stCondLst>
                                    <p:cond delay="0"/>
                                  </p:stCondLst>
                                  <p:childTnLst>
                                    <p:set>
                                      <p:cBhvr>
                                        <p:cTn id="69" dur="1" fill="hold">
                                          <p:stCondLst>
                                            <p:cond delay="0"/>
                                          </p:stCondLst>
                                        </p:cTn>
                                        <p:tgtEl>
                                          <p:spTgt spid="32"/>
                                        </p:tgtEl>
                                        <p:attrNameLst>
                                          <p:attrName>style.visibility</p:attrName>
                                        </p:attrNameLst>
                                      </p:cBhvr>
                                      <p:to>
                                        <p:strVal val="visible"/>
                                      </p:to>
                                    </p:set>
                                    <p:animEffect transition="in" filter="wipe(down)">
                                      <p:cBhvr>
                                        <p:cTn id="70" dur="500"/>
                                        <p:tgtEl>
                                          <p:spTgt spid="32"/>
                                        </p:tgtEl>
                                      </p:cBhvr>
                                    </p:animEffect>
                                  </p:childTnLst>
                                </p:cTn>
                              </p:par>
                              <p:par>
                                <p:cTn id="71" presetID="22" presetClass="entr" presetSubtype="4" fill="hold" nodeType="with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down)">
                                      <p:cBhvr>
                                        <p:cTn id="73" dur="500"/>
                                        <p:tgtEl>
                                          <p:spTgt spid="52"/>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4" fill="hold" nodeType="click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wipe(down)">
                                      <p:cBhvr>
                                        <p:cTn id="78" dur="500"/>
                                        <p:tgtEl>
                                          <p:spTgt spid="33"/>
                                        </p:tgtEl>
                                      </p:cBhvr>
                                    </p:animEffect>
                                  </p:childTnLst>
                                </p:cTn>
                              </p:par>
                              <p:par>
                                <p:cTn id="79" presetID="22" presetClass="entr" presetSubtype="4" fill="hold" nodeType="with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wipe(down)">
                                      <p:cBhvr>
                                        <p:cTn id="81" dur="500"/>
                                        <p:tgtEl>
                                          <p:spTgt spid="34"/>
                                        </p:tgtEl>
                                      </p:cBhvr>
                                    </p:animEffect>
                                  </p:childTnLst>
                                </p:cTn>
                              </p:par>
                            </p:childTnLst>
                          </p:cTn>
                        </p:par>
                      </p:childTnLst>
                    </p:cTn>
                  </p:par>
                  <p:par>
                    <p:cTn id="82" fill="hold">
                      <p:stCondLst>
                        <p:cond delay="indefinite"/>
                      </p:stCondLst>
                      <p:childTnLst>
                        <p:par>
                          <p:cTn id="83" fill="hold">
                            <p:stCondLst>
                              <p:cond delay="0"/>
                            </p:stCondLst>
                            <p:childTnLst>
                              <p:par>
                                <p:cTn id="84" presetID="50" presetClass="path" presetSubtype="0" accel="50000" decel="50000" fill="hold" nodeType="clickEffect">
                                  <p:stCondLst>
                                    <p:cond delay="0"/>
                                  </p:stCondLst>
                                  <p:childTnLst>
                                    <p:animMotion origin="layout" path="M -4.16667E-6 1.15503E-6 L 0.17813 1.15503E-6 C 0.25799 1.15503E-6 0.35625 -0.09389 0.35625 -0.17017 L 0.35625 -0.34003 " pathEditMode="relative" rAng="0" ptsTypes="FfFF">
                                      <p:cBhvr>
                                        <p:cTn id="85" dur="2000" fill="hold"/>
                                        <p:tgtEl>
                                          <p:spTgt spid="52"/>
                                        </p:tgtEl>
                                        <p:attrNameLst>
                                          <p:attrName>ppt_x</p:attrName>
                                          <p:attrName>ppt_y</p:attrName>
                                        </p:attrNameLst>
                                      </p:cBhvr>
                                      <p:rCtr x="17812" y="-17017"/>
                                    </p:animMotion>
                                  </p:childTnLst>
                                </p:cTn>
                              </p:par>
                            </p:childTnLst>
                          </p:cTn>
                        </p:par>
                      </p:childTnLst>
                    </p:cTn>
                  </p:par>
                  <p:par>
                    <p:cTn id="86" fill="hold">
                      <p:stCondLst>
                        <p:cond delay="indefinite"/>
                      </p:stCondLst>
                      <p:childTnLst>
                        <p:par>
                          <p:cTn id="87" fill="hold">
                            <p:stCondLst>
                              <p:cond delay="0"/>
                            </p:stCondLst>
                            <p:childTnLst>
                              <p:par>
                                <p:cTn id="88" presetID="1" presetClass="entr" presetSubtype="0" fill="hold" nodeType="clickEffect">
                                  <p:stCondLst>
                                    <p:cond delay="0"/>
                                  </p:stCondLst>
                                  <p:childTnLst>
                                    <p:set>
                                      <p:cBhvr>
                                        <p:cTn id="89" dur="1" fill="hold">
                                          <p:stCondLst>
                                            <p:cond delay="0"/>
                                          </p:stCondLst>
                                        </p:cTn>
                                        <p:tgtEl>
                                          <p:spTgt spid="67"/>
                                        </p:tgtEl>
                                        <p:attrNameLst>
                                          <p:attrName>style.visibility</p:attrName>
                                        </p:attrNameLst>
                                      </p:cBhvr>
                                      <p:to>
                                        <p:strVal val="visible"/>
                                      </p:to>
                                    </p:set>
                                  </p:childTnLst>
                                </p:cTn>
                              </p:par>
                            </p:childTnLst>
                          </p:cTn>
                        </p:par>
                        <p:par>
                          <p:cTn id="90" fill="hold">
                            <p:stCondLst>
                              <p:cond delay="0"/>
                            </p:stCondLst>
                            <p:childTnLst>
                              <p:par>
                                <p:cTn id="91" presetID="50" presetClass="path" presetSubtype="0" accel="50000" decel="50000" fill="hold" nodeType="afterEffect">
                                  <p:stCondLst>
                                    <p:cond delay="0"/>
                                  </p:stCondLst>
                                  <p:childTnLst>
                                    <p:animMotion origin="layout" path="M -1.66667E-6 -4.17542E-6 L 0.3849 -4.17542E-6 C 0.55729 -4.17542E-6 0.76979 0.02286 0.76979 0.0417 L 0.76979 0.08401 " pathEditMode="relative" rAng="0" ptsTypes="FfFF">
                                      <p:cBhvr>
                                        <p:cTn id="92" dur="2000" fill="hold"/>
                                        <p:tgtEl>
                                          <p:spTgt spid="67"/>
                                        </p:tgtEl>
                                        <p:attrNameLst>
                                          <p:attrName>ppt_x</p:attrName>
                                          <p:attrName>ppt_y</p:attrName>
                                        </p:attrNameLst>
                                      </p:cBhvr>
                                      <p:rCtr x="38490" y="42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6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810077" y="76200"/>
            <a:ext cx="7486198" cy="4962802"/>
            <a:chOff x="810077" y="76200"/>
            <a:chExt cx="7486198" cy="4962802"/>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690" t="15026" r="6904" b="15029"/>
            <a:stretch/>
          </p:blipFill>
          <p:spPr bwMode="auto">
            <a:xfrm>
              <a:off x="810077" y="76200"/>
              <a:ext cx="7486198" cy="49628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Straight Connector 3"/>
            <p:cNvCxnSpPr/>
            <p:nvPr/>
          </p:nvCxnSpPr>
          <p:spPr>
            <a:xfrm>
              <a:off x="5381625" y="4333875"/>
              <a:ext cx="2524125" cy="0"/>
            </a:xfrm>
            <a:prstGeom prst="line">
              <a:avLst/>
            </a:prstGeom>
            <a:ln w="1905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4644833" y="4514850"/>
              <a:ext cx="3260917" cy="0"/>
            </a:xfrm>
            <a:prstGeom prst="line">
              <a:avLst/>
            </a:prstGeom>
            <a:ln w="1905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4644833" y="4676775"/>
              <a:ext cx="3260917" cy="0"/>
            </a:xfrm>
            <a:prstGeom prst="line">
              <a:avLst/>
            </a:prstGeom>
            <a:ln w="1905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4644833" y="4857750"/>
              <a:ext cx="3260917" cy="0"/>
            </a:xfrm>
            <a:prstGeom prst="line">
              <a:avLst/>
            </a:prstGeom>
            <a:ln w="1905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4644833" y="5019952"/>
              <a:ext cx="1346392" cy="0"/>
            </a:xfrm>
            <a:prstGeom prst="line">
              <a:avLst/>
            </a:prstGeom>
            <a:ln w="19050">
              <a:solidFill>
                <a:srgbClr val="FF0000"/>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10908629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834" t="26368" r="10951" b="10566"/>
          <a:stretch/>
        </p:blipFill>
        <p:spPr bwMode="auto">
          <a:xfrm>
            <a:off x="475343" y="87084"/>
            <a:ext cx="8135258" cy="49325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6827252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315" t="11914" r="8279" b="39652"/>
          <a:stretch/>
        </p:blipFill>
        <p:spPr bwMode="auto">
          <a:xfrm>
            <a:off x="87313" y="419514"/>
            <a:ext cx="8969375" cy="42691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139946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9050" y="111225"/>
            <a:ext cx="6565900" cy="4857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706785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1829" y="0"/>
            <a:ext cx="7329714" cy="51111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09351816"/>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720</TotalTime>
  <Words>2127</Words>
  <Application>Microsoft Macintosh PowerPoint</Application>
  <PresentationFormat>On-screen Show (16:9)</PresentationFormat>
  <Paragraphs>477</Paragraphs>
  <Slides>27</Slides>
  <Notes>13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29" baseType="lpstr">
      <vt:lpstr>Office Theme</vt:lpstr>
      <vt:lpstr>Document</vt:lpstr>
      <vt:lpstr>PowerPoint Presentation</vt:lpstr>
      <vt:lpstr>Disclosure for Alfonso Iorio</vt:lpstr>
      <vt:lpstr>Haemophilia product development</vt:lpstr>
      <vt:lpstr>A more realistic representation…</vt:lpstr>
      <vt:lpstr>PowerPoint Presentation</vt:lpstr>
      <vt:lpstr>PowerPoint Presentation</vt:lpstr>
      <vt:lpstr>PowerPoint Presentation</vt:lpstr>
      <vt:lpstr>PowerPoint Presentation</vt:lpstr>
      <vt:lpstr>PowerPoint Presentation</vt:lpstr>
      <vt:lpstr>PowerPoint Presentation</vt:lpstr>
      <vt:lpstr>Long-term comparison of different regimens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Risk of inhibitor development related to switching</vt:lpstr>
      <vt:lpstr>PowerPoint Presentation</vt:lpstr>
      <vt:lpstr>Patient characteristics and ABR</vt:lpstr>
      <vt:lpstr>Effectiveness outcomes</vt:lpstr>
      <vt:lpstr>Safety outcomes</vt:lpstr>
      <vt:lpstr>Interim results: Inhibitor characteristics</vt:lpstr>
      <vt:lpstr>Conclusions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Alfonso Iorio</dc:creator>
  <cp:lastModifiedBy>Alfonso Iorio</cp:lastModifiedBy>
  <cp:revision>59</cp:revision>
  <dcterms:created xsi:type="dcterms:W3CDTF">2015-02-04T02:26:49Z</dcterms:created>
  <dcterms:modified xsi:type="dcterms:W3CDTF">2015-02-11T07:56:46Z</dcterms:modified>
</cp:coreProperties>
</file>